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  <p:sldMasterId id="2147483694" r:id="rId5"/>
    <p:sldMasterId id="2147483706" r:id="rId6"/>
    <p:sldMasterId id="2147483718" r:id="rId7"/>
  </p:sldMasterIdLst>
  <p:notesMasterIdLst>
    <p:notesMasterId r:id="rId55"/>
  </p:notesMasterIdLst>
  <p:sldIdLst>
    <p:sldId id="356" r:id="rId8"/>
    <p:sldId id="362" r:id="rId9"/>
    <p:sldId id="361" r:id="rId10"/>
    <p:sldId id="357" r:id="rId11"/>
    <p:sldId id="351" r:id="rId12"/>
    <p:sldId id="350" r:id="rId13"/>
    <p:sldId id="284" r:id="rId14"/>
    <p:sldId id="354" r:id="rId15"/>
    <p:sldId id="368" r:id="rId16"/>
    <p:sldId id="347" r:id="rId17"/>
    <p:sldId id="269" r:id="rId18"/>
    <p:sldId id="270" r:id="rId19"/>
    <p:sldId id="266" r:id="rId20"/>
    <p:sldId id="358" r:id="rId21"/>
    <p:sldId id="366" r:id="rId22"/>
    <p:sldId id="364" r:id="rId23"/>
    <p:sldId id="365" r:id="rId24"/>
    <p:sldId id="363" r:id="rId25"/>
    <p:sldId id="367" r:id="rId26"/>
    <p:sldId id="273" r:id="rId27"/>
    <p:sldId id="369" r:id="rId28"/>
    <p:sldId id="370" r:id="rId29"/>
    <p:sldId id="371" r:id="rId30"/>
    <p:sldId id="372" r:id="rId31"/>
    <p:sldId id="373" r:id="rId32"/>
    <p:sldId id="375" r:id="rId33"/>
    <p:sldId id="374" r:id="rId34"/>
    <p:sldId id="376" r:id="rId35"/>
    <p:sldId id="256" r:id="rId36"/>
    <p:sldId id="380" r:id="rId37"/>
    <p:sldId id="257" r:id="rId38"/>
    <p:sldId id="263" r:id="rId39"/>
    <p:sldId id="264" r:id="rId40"/>
    <p:sldId id="265" r:id="rId41"/>
    <p:sldId id="271" r:id="rId42"/>
    <p:sldId id="377" r:id="rId43"/>
    <p:sldId id="267" r:id="rId44"/>
    <p:sldId id="268" r:id="rId45"/>
    <p:sldId id="258" r:id="rId46"/>
    <p:sldId id="378" r:id="rId47"/>
    <p:sldId id="384" r:id="rId48"/>
    <p:sldId id="259" r:id="rId49"/>
    <p:sldId id="260" r:id="rId50"/>
    <p:sldId id="262" r:id="rId51"/>
    <p:sldId id="379" r:id="rId52"/>
    <p:sldId id="381" r:id="rId53"/>
    <p:sldId id="38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19"/>
    <a:srgbClr val="0D426C"/>
    <a:srgbClr val="770409"/>
    <a:srgbClr val="810000"/>
    <a:srgbClr val="FFFFFF"/>
    <a:srgbClr val="997171"/>
    <a:srgbClr val="EDEFF7"/>
    <a:srgbClr val="D0D1D9"/>
    <a:srgbClr val="F6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7D1FE-F937-40CE-A6EA-380E9135659A}" v="196" dt="2024-08-20T04:51:18.487"/>
    <p1510:client id="{7D8FA353-8BFE-4E0E-91A4-2FCF3D7B639A}" v="1" dt="2024-08-20T05:05:01.352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76" autoAdjust="0"/>
    <p:restoredTop sz="94694" autoAdjust="0"/>
  </p:normalViewPr>
  <p:slideViewPr>
    <p:cSldViewPr snapToGrid="0">
      <p:cViewPr varScale="1">
        <p:scale>
          <a:sx n="86" d="100"/>
          <a:sy n="86" d="100"/>
        </p:scale>
        <p:origin x="82" y="730"/>
      </p:cViewPr>
      <p:guideLst>
        <p:guide pos="3840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86365-1DE3-4206-8631-568DB8EFC2CA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E557C-9E66-43F1-9F87-179A985BA4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1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day you will make sure that two things happen during lunch</a:t>
            </a:r>
          </a:p>
          <a:p>
            <a:endParaRPr lang="en-US" dirty="0"/>
          </a:p>
          <a:p>
            <a:r>
              <a:rPr lang="en-US" dirty="0"/>
              <a:t>You need to Attend a Tutorial Session for a subject you need help in and you need to Eat Lunch.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82F67-9679-45E9-A382-CFADF3A40B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565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7CC2D-3108-4F25-804C-3E8272448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593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7CC2D-3108-4F25-804C-3E8272448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8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7CC2D-3108-4F25-804C-3E8272448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33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7CC2D-3108-4F25-804C-3E8272448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1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Happens if … </a:t>
            </a:r>
            <a:r>
              <a:rPr lang="en-US" sz="1200" dirty="0"/>
              <a:t>I need help in Biology and Algebra in tutorials?   What do I 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Purple Answer box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82F67-9679-45E9-A382-CFADF3A40B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29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Hi! Welcome</a:t>
            </a:r>
            <a:r>
              <a:rPr lang="en-US" baseline="0" dirty="0"/>
              <a:t> to Hero! I’m going to walk you through the steps of creating your student Hero account!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C4BB1-2DCE-4FC9-A362-663786E14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57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2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50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7CC2D-3108-4F25-804C-3E8272448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5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7CC2D-3108-4F25-804C-3E8272448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250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7CC2D-3108-4F25-804C-3E8272448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2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7CC2D-3108-4F25-804C-3E8272448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0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2ED0F-A2BB-6592-E443-EFB858090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8519D-E808-4B96-9CC0-109CA736B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EE96A-1B25-4291-A7FB-F1353791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46BDE-5112-1C76-1BDB-1EEABD2E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C92D9-6112-C134-5C4A-2A51A6E7D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92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7063-FF99-AC83-2546-426FFD51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2A608-A584-11E5-5844-A5DB0CBE5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9B032-6602-1C15-E29F-99B70372C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21609-7327-D9D0-C4CB-72E28269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671F4-42A4-07DB-CB1E-D5F36B46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15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FAB4-E247-4AF5-34AA-F541AFBC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BF5FF-90E2-E0A9-2C5C-27A5D9E1D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536C9-B004-A42F-8210-DBE5107FE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B4690-BB85-922C-4F42-E311A7BB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811CA-1D76-E2F8-5032-8CCA41B4F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03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EE93-73D6-0708-E949-7FAD4D462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74622-63C9-F57C-A594-4CCBC005B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45944-A434-2289-E2F2-42FD86AB0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63E0D-BB1F-3513-30A0-31EECBFC6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74374-C2C6-C5E2-E69F-338261D0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669FB-5ED0-A6E6-D348-D7DF4F6D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35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4CED-589B-A5D1-5230-B088C8E0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D44D1-CBC3-B93E-726B-71EDB889B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9E752-C25C-9245-0D38-D6B50EFC7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1A614-A8BC-2B30-36EC-33999B43C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CAFDA-B6A2-9E90-8E05-DEEBCE1367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7EE91B-FC95-E87F-5834-2CA3969D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E6B42B-C54D-5B07-B529-7C4D1F41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544062-018E-EC3F-174A-E3D8BC8A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50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4397-9E8C-1CB0-1B93-03F6F84D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396AA-E134-4E8D-7D37-694B46E2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5807AD-379D-7AD6-B74A-0372C29C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96E8C-D79D-7D35-DCB1-896C6E0D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7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0BF51-9426-4FC7-C02E-3999ACB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3DBD5-6918-85BE-5314-21D37592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9696C-7E01-9B61-A990-F6813C03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81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A1F0-9490-EB38-1406-91BE8C3D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681E8-78E4-C449-1A72-194822E15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FC91A-BC34-D9E7-72FF-5793EA0D2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82F65-BA2F-F74D-5779-C5D3F97D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C2782-B149-17C6-4593-EDA7CF37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0B404-8F5F-227E-D79D-3162F8C0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58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4A03-FC58-8C7A-18F6-08B4A5241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8B0F3-B559-DF8A-84E2-CD79BE66D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93022-F064-A9DB-4F6C-8F0A6EBDF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BA072-1030-3B68-FD84-55C9E5C2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B54CE-B28A-862A-FCA5-07E2D2C5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B0A4C-6410-A4E4-7FF7-799F70A0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63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4C605-6DF7-B8C1-85B1-DD9EF2E7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BFD64-C697-B1F7-D773-0DCA13A8C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9037F-9590-9333-AF15-88D7925A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702CC-4F11-52D0-74A0-B93CE29B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EBCCE-50B9-1E55-5DCB-B2AA9F46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7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343884"/>
            <a:ext cx="10058400" cy="3760891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6D2C58-EBFE-D7E1-47ED-6782FC2C9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D69CA5-3B07-FFFD-CC85-139BF48CE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1849F-407C-DD1F-29A1-EE74E355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EE492-776C-4671-C6D5-13EB7B1C5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31ED4-71B6-5853-5598-A133147C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87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14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88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72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6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3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18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54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6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id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2459736"/>
            <a:ext cx="9912096" cy="376089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video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58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92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5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C4250-1C11-B987-95A1-D619818D7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B51A4-6162-64CF-0C0D-A0B0D27BD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4F04A-7DC8-9917-2336-69D5CA51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FD47D-A2DE-31AC-5250-9AA347DD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C8B22-D045-5C8A-6319-259C34D0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46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02E36-2459-E41A-930C-AEF3B8310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3529A-8885-13E0-E18B-2CD1CEB86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D36EF-DD20-14C3-996E-F9457476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FC163-F585-DC43-97BD-43D50B8A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EC98E-3955-B87D-0B53-BB7A43D3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14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238D-17E5-98AD-7874-B13D39CDD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AEAE4-1713-61C8-A40E-6966A137A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CBC3A-FA0E-71B1-F170-5C9A0634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569F6-3A11-C021-F689-5C52DFDA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43DA-C7DF-367D-113A-1E8AD6E0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73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9C1E5-A346-F6B5-76BD-F49478B1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E6D9D-D26B-1D90-042A-49116F2B8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BD275-02BB-2291-3B45-BD3029752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C8719-4675-5977-34D6-34E30B2A0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74D16-1D9F-424B-502B-56E88D13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1764D-76F0-7D1C-CA19-45F5CD11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63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CC981-CEA6-49CF-E6A5-EE966BD4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56EE6-2B4C-C7D6-F668-4C6C4D0B0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55F81-CA9A-C7EC-2D81-6775FCDEB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FB62A-3B1B-AA63-A212-FBF8AD894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2398D1-B7BF-7F1E-602A-9852A0DC1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D03F97-E182-71E6-EED9-C4B03098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653E90-8656-6CDB-8AC3-CD888C8A3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234A28-58B3-4FC9-9155-0A116E09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92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2E787-F1B9-3B6A-A154-FCD76913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D0ADA-2507-D6F8-47B4-B1A3B3C5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6144D-7819-5D51-0B47-68F5D22D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644D5-4295-E62B-18D2-74B2682F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7E7788-9DBD-58D1-0086-C4D2DDE03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70212-3434-BA48-A3E0-E5F6B79C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308EE-F008-5E22-220E-D442AC7E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92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56BE-9AF6-4FB4-FE05-6BCF998F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DB48C-751F-8AD5-B10A-E6511FA51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01859-CC46-A14E-13F5-9EC689126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C1EE0-C9CD-52FE-EA34-64442E5FD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3C622-99AA-F259-293A-F9AD10DB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AEBAF-1343-CC63-909C-D68A9A8D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6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1268337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5139-70A5-5A52-2C91-D2AF9A6D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4C1474-6B89-1BC0-3BDC-6B9A159F1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0A983-394C-603E-C73D-B01F14AF9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25511-0AD3-8FFF-1CB5-067E2B79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AB05E-96E3-FB8D-22E9-688A93D0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C845-88AD-5BC4-3487-AC12EA16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67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81DAC-1964-9292-8F6A-1B236C87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46D85-75BC-9FAD-5D1F-BA30A7C7B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4F4FC-4802-F6F6-32A5-ED6BE015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07229-6CD3-9F99-8EAA-1772B5F8E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2F210-82EE-EA20-79C8-BEC31D27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83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13D9F-92CB-9602-C808-D117D93E1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6AC671-A7A8-39D9-878A-B7B607104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F3697-7BAD-8461-2693-0D8CF153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DA9D5-2042-5261-700B-3394FC5D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7B5ED-DD75-E586-7E19-E446D418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8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281657"/>
            <a:ext cx="4157296" cy="3633471"/>
          </a:xfr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68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38404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56692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74980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8/20/2024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5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/>
            </a:lvl1pPr>
          </a:lstStyle>
          <a:p>
            <a:r>
              <a:rPr lang="en-US" noProof="0" dirty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4" y="831286"/>
            <a:ext cx="4016206" cy="519542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/>
            <a:r>
              <a:rPr lang="en-US" noProof="0" dirty="0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8/20/2024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981171" cy="5590250"/>
          </a:xfrm>
        </p:spPr>
        <p:txBody>
          <a:bodyPr anchor="ctr">
            <a:normAutofit/>
          </a:bodyPr>
          <a:lstStyle>
            <a:lvl1pPr marL="342900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61264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3pPr>
            <a:lvl4pPr marL="79552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4pPr>
            <a:lvl5pPr marL="97840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0" y="1283833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30936"/>
            <a:ext cx="4589130" cy="5586984"/>
          </a:xfrm>
          <a:solidFill>
            <a:srgbClr val="EDEFF7"/>
          </a:solidFill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5001" y="630936"/>
            <a:ext cx="10921998" cy="3294019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noProof="0" smtClean="0"/>
              <a:t>8/20/2024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3" r:id="rId3"/>
    <p:sldLayoutId id="2147483688" r:id="rId4"/>
    <p:sldLayoutId id="2147483692" r:id="rId5"/>
    <p:sldLayoutId id="2147483691" r:id="rId6"/>
    <p:sldLayoutId id="2147483690" r:id="rId7"/>
    <p:sldLayoutId id="2147483689" r:id="rId8"/>
    <p:sldLayoutId id="214748368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F6320E-5AE2-332D-73C1-C34C9C2A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E88C7-4A12-17BC-2915-734125B6B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236A6-5260-E9C4-7B8F-F583C1B0E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973A-CC91-4889-9302-922CD18613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3F27C-E486-122E-48D7-4AF6B78CD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8771B-D8F3-1771-3B82-8E2BFEACD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7EBE3-14EF-4AFD-A705-84437433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20AE5-CD63-44E0-967A-5C8730637AE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80B09-6C90-4450-99CF-D12FBDA7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7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0C9433-E00E-B69F-9AFC-0D7F4088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B35A7-4C8E-A65E-4D63-B93D92532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924D-37D6-EF29-D777-1C96142B8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172456-925C-4484-8EDC-9909C53C3DA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73331-4F68-A82E-2FE1-56DB4CDEA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EE85C-0375-08C5-D6FB-2318B4F9B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E4FF94-F244-4564-BBB8-75BDFDD5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5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12.m4a"/><Relationship Id="rId7" Type="http://schemas.openxmlformats.org/officeDocument/2006/relationships/image" Target="../media/image12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8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1.MOV"/><Relationship Id="rId1" Type="http://schemas.microsoft.com/office/2007/relationships/media" Target="../media/media41.MOV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0.j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tiff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7.tiff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47A88-986B-578E-A554-A792EFBE3A1A}"/>
              </a:ext>
            </a:extLst>
          </p:cNvPr>
          <p:cNvGrpSpPr/>
          <p:nvPr/>
        </p:nvGrpSpPr>
        <p:grpSpPr>
          <a:xfrm>
            <a:off x="1242874" y="888527"/>
            <a:ext cx="9039643" cy="5080945"/>
            <a:chOff x="2286000" y="762257"/>
            <a:chExt cx="7620000" cy="5080945"/>
          </a:xfrm>
        </p:grpSpPr>
        <p:pic>
          <p:nvPicPr>
            <p:cNvPr id="3" name="Picture 2" descr="Parental Advisory - Wikipedia">
              <a:extLst>
                <a:ext uri="{FF2B5EF4-FFF2-40B4-BE49-F238E27FC236}">
                  <a16:creationId xmlns:a16="http://schemas.microsoft.com/office/drawing/2014/main" id="{9152D521-4832-6E19-7C68-2935B7EE3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080702"/>
              <a:ext cx="76200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674355-8DC5-26AE-ECD3-986E636C64CD}"/>
                </a:ext>
              </a:extLst>
            </p:cNvPr>
            <p:cNvSpPr/>
            <p:nvPr/>
          </p:nvSpPr>
          <p:spPr>
            <a:xfrm>
              <a:off x="2362200" y="1210962"/>
              <a:ext cx="7467600" cy="10873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B1B938-7ABB-3A6E-79C9-40739E70D8E9}"/>
                </a:ext>
              </a:extLst>
            </p:cNvPr>
            <p:cNvSpPr/>
            <p:nvPr/>
          </p:nvSpPr>
          <p:spPr>
            <a:xfrm>
              <a:off x="2438400" y="4488335"/>
              <a:ext cx="7467600" cy="10873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B2FEF2-F4BC-1DC3-76C0-87AA7003F0DF}"/>
                </a:ext>
              </a:extLst>
            </p:cNvPr>
            <p:cNvSpPr/>
            <p:nvPr/>
          </p:nvSpPr>
          <p:spPr>
            <a:xfrm>
              <a:off x="2286000" y="762257"/>
              <a:ext cx="7620000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KANGAROO</a:t>
              </a:r>
              <a:endPara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DB1256-B3E8-4F66-2870-31207F5FB827}"/>
                </a:ext>
              </a:extLst>
            </p:cNvPr>
            <p:cNvSpPr/>
            <p:nvPr/>
          </p:nvSpPr>
          <p:spPr>
            <a:xfrm>
              <a:off x="2286000" y="4389503"/>
              <a:ext cx="762000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August 20, 2024</a:t>
              </a:r>
              <a:endPara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1E2743B-840A-428D-2C9F-C5201E839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109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"/>
    </mc:Choice>
    <mc:Fallback xmlns="">
      <p:transition spd="slow" advTm="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3100-3076-4726-B6E8-AE7CD2CC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670" y="941832"/>
            <a:ext cx="3722990" cy="587584"/>
          </a:xfrm>
        </p:spPr>
        <p:txBody>
          <a:bodyPr anchor="ctr">
            <a:noAutofit/>
          </a:bodyPr>
          <a:lstStyle/>
          <a:p>
            <a:r>
              <a:rPr lang="en-US" sz="3600" b="1" dirty="0"/>
              <a:t>Make your plan </a:t>
            </a:r>
            <a:br>
              <a:rPr lang="en-US" sz="3600" b="1" dirty="0"/>
            </a:br>
            <a:r>
              <a:rPr lang="en-US" sz="3600" b="1" dirty="0"/>
              <a:t>for success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9EEB4-88F4-1848-AD17-CABC36383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36"/>
          <a:stretch/>
        </p:blipFill>
        <p:spPr>
          <a:xfrm>
            <a:off x="6489857" y="2286000"/>
            <a:ext cx="3619836" cy="3630168"/>
          </a:xfrm>
          <a:prstGeom prst="rect">
            <a:avLst/>
          </a:prstGeom>
          <a:noFill/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AEC0676-36E0-374F-8480-880FE68CC8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30936"/>
            <a:ext cx="5711810" cy="5586984"/>
          </a:xfrm>
        </p:spPr>
        <p:txBody>
          <a:bodyPr>
            <a:normAutofit/>
          </a:bodyPr>
          <a:lstStyle/>
          <a:p>
            <a:pPr>
              <a:buFont typeface="Arial Unicode MS" panose="020B0604020202020204" pitchFamily="34" charset="-128"/>
              <a:buChar char="⌚"/>
            </a:pPr>
            <a:r>
              <a:rPr lang="en-US" sz="2000" dirty="0"/>
              <a:t> Power Hour Schedules are posted around the building and projected in classrooms</a:t>
            </a:r>
          </a:p>
          <a:p>
            <a:pPr>
              <a:buFont typeface="Arial Unicode MS" panose="020B0604020202020204" pitchFamily="34" charset="-128"/>
              <a:buChar char="⌚"/>
            </a:pPr>
            <a:r>
              <a:rPr lang="en-US" sz="2000" dirty="0"/>
              <a:t> Wednesday’s Advisory will also introduce an online schedule for Roos to look at any time.</a:t>
            </a:r>
          </a:p>
          <a:p>
            <a:pPr>
              <a:buFont typeface="Arial Unicode MS" panose="020B0604020202020204" pitchFamily="34" charset="-128"/>
              <a:buChar char="⌚"/>
            </a:pPr>
            <a:r>
              <a:rPr lang="en-US" sz="2000" dirty="0"/>
              <a:t> Teachers have the schedules too </a:t>
            </a:r>
          </a:p>
          <a:p>
            <a:pPr>
              <a:buFont typeface="Arial Unicode MS" panose="020B0604020202020204" pitchFamily="34" charset="-128"/>
              <a:buChar char="⌚"/>
            </a:pPr>
            <a:r>
              <a:rPr lang="en-US" sz="2000" dirty="0"/>
              <a:t>Make sure you attend something each day</a:t>
            </a:r>
          </a:p>
          <a:p>
            <a:pPr>
              <a:buFont typeface="Arial Unicode MS" panose="020B0604020202020204" pitchFamily="34" charset="-128"/>
              <a:buChar char="⌚"/>
            </a:pPr>
            <a:r>
              <a:rPr lang="en-US" sz="2000" dirty="0"/>
              <a:t> Set a routine for the week.  Focus on classes where you need the most help.</a:t>
            </a:r>
          </a:p>
          <a:p>
            <a:pPr>
              <a:buFont typeface="Arial Unicode MS" panose="020B0604020202020204" pitchFamily="34" charset="-128"/>
              <a:buChar char="⌚"/>
            </a:pPr>
            <a:r>
              <a:rPr lang="en-US" sz="2800" dirty="0"/>
              <a:t> Choose something…</a:t>
            </a:r>
          </a:p>
          <a:p>
            <a:pPr marL="0" indent="0">
              <a:buNone/>
            </a:pPr>
            <a:r>
              <a:rPr lang="en-US" sz="2800" dirty="0"/>
              <a:t>go there and stay for 30 minutes</a:t>
            </a:r>
          </a:p>
          <a:p>
            <a:pPr>
              <a:buFont typeface="Arial Unicode MS" panose="020B0604020202020204" pitchFamily="34" charset="-128"/>
              <a:buChar char="⌚"/>
            </a:pPr>
            <a:r>
              <a:rPr lang="en-US" sz="2000" dirty="0"/>
              <a:t> DON’T ROAM HALLS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7B396F-6B13-2C92-0CCC-DDE4DE89D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22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6"/>
    </mc:Choice>
    <mc:Fallback xmlns="">
      <p:transition spd="slow" advTm="3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FB8C3-03DA-25C4-6B5D-BAB0B1D8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 fontScale="90000"/>
          </a:bodyPr>
          <a:lstStyle/>
          <a:p>
            <a:r>
              <a:rPr lang="en-US" sz="6600" b="1" dirty="0">
                <a:latin typeface="Franklin Gothic Demi" panose="020B0703020102020204" pitchFamily="34" charset="0"/>
              </a:rPr>
              <a:t>Expectation</a:t>
            </a:r>
            <a:br>
              <a:rPr lang="en-US" sz="6600" b="1" dirty="0">
                <a:latin typeface="Franklin Gothic Demi" panose="020B0703020102020204" pitchFamily="34" charset="0"/>
              </a:rPr>
            </a:br>
            <a:r>
              <a:rPr lang="en-US" sz="6600" b="1" dirty="0">
                <a:latin typeface="Franklin Gothic Demi" panose="020B0703020102020204" pitchFamily="34" charset="0"/>
              </a:rPr>
              <a:t>During Power Hour</a:t>
            </a:r>
          </a:p>
        </p:txBody>
      </p:sp>
      <p:sp>
        <p:nvSpPr>
          <p:cNvPr id="308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D7D90-9378-C5F8-2038-944DB73BE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4400" dirty="0"/>
              <a:t>Every student will</a:t>
            </a:r>
          </a:p>
          <a:p>
            <a:pPr marL="457200" lvl="1" indent="0">
              <a:buNone/>
            </a:pPr>
            <a:r>
              <a:rPr lang="en-US" sz="4400" dirty="0"/>
              <a:t>- Attend an activity or Tutorial  Session</a:t>
            </a:r>
          </a:p>
          <a:p>
            <a:pPr marL="457200" lvl="1" indent="0">
              <a:buNone/>
            </a:pPr>
            <a:r>
              <a:rPr lang="en-US" sz="4400" dirty="0"/>
              <a:t>- Eat Lunch</a:t>
            </a:r>
          </a:p>
        </p:txBody>
      </p:sp>
      <p:pic>
        <p:nvPicPr>
          <p:cNvPr id="3078" name="Picture 6" descr="Time for Lunch Text with Spoon, Fork and Knife on White Background Stock  Vector - Illustration of flat, food: 176107244">
            <a:extLst>
              <a:ext uri="{FF2B5EF4-FFF2-40B4-BE49-F238E27FC236}">
                <a16:creationId xmlns:a16="http://schemas.microsoft.com/office/drawing/2014/main" id="{21898601-2D43-5A8F-93BC-D6913C9EE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ne-on-One Student Tutoring - Performance Learning">
            <a:extLst>
              <a:ext uri="{FF2B5EF4-FFF2-40B4-BE49-F238E27FC236}">
                <a16:creationId xmlns:a16="http://schemas.microsoft.com/office/drawing/2014/main" id="{1CA7BCEF-4EFA-F35D-1CE4-F5529E561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655"/>
          <a:stretch/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50759B5-8007-7FA4-6DB8-67EF0DEF3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06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7"/>
    </mc:Choice>
    <mc:Fallback xmlns="">
      <p:transition spd="slow" advTm="18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9F26-C496-F0D5-1D1D-30368010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20" y="109092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i="1" dirty="0"/>
              <a:t>What Happens if…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A3EB7-C474-FAFA-E517-2EBCF300C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090" y="1396776"/>
            <a:ext cx="9306560" cy="1689735"/>
          </a:xfrm>
        </p:spPr>
        <p:txBody>
          <a:bodyPr>
            <a:normAutofit/>
          </a:bodyPr>
          <a:lstStyle/>
          <a:p>
            <a:r>
              <a:rPr lang="en-US" sz="4800" dirty="0"/>
              <a:t>I need to go to Biology and Algebra tutoring for help?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E78637-D5A7-8308-5243-316DDD41AB73}"/>
              </a:ext>
            </a:extLst>
          </p:cNvPr>
          <p:cNvGrpSpPr/>
          <p:nvPr/>
        </p:nvGrpSpPr>
        <p:grpSpPr>
          <a:xfrm>
            <a:off x="1535031" y="2732965"/>
            <a:ext cx="9894831" cy="4015943"/>
            <a:chOff x="1441040" y="2732965"/>
            <a:chExt cx="9894831" cy="4015943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DE94AC34-90EB-D4B9-31F4-E667A3586FCF}"/>
                </a:ext>
              </a:extLst>
            </p:cNvPr>
            <p:cNvSpPr txBox="1">
              <a:spLocks/>
            </p:cNvSpPr>
            <p:nvPr/>
          </p:nvSpPr>
          <p:spPr>
            <a:xfrm>
              <a:off x="3110753" y="2732965"/>
              <a:ext cx="8225118" cy="1423727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 have 4 tutoring sessions per week to attend.  Choose your attendance wisely using the schedule. </a:t>
              </a:r>
            </a:p>
          </p:txBody>
        </p:sp>
        <p:pic>
          <p:nvPicPr>
            <p:cNvPr id="5" name="Picture 2" descr="1,566 Weekday Calendar Illustrations &amp; Clip Art - iStock">
              <a:extLst>
                <a:ext uri="{FF2B5EF4-FFF2-40B4-BE49-F238E27FC236}">
                  <a16:creationId xmlns:a16="http://schemas.microsoft.com/office/drawing/2014/main" id="{B8B51A8D-941D-4702-9B23-EDFE61B9C9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88"/>
            <a:stretch/>
          </p:blipFill>
          <p:spPr bwMode="auto">
            <a:xfrm>
              <a:off x="1441040" y="4009201"/>
              <a:ext cx="9452610" cy="2739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B29BF275-746E-A10A-1FB6-C497E8F55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21587" y="5219622"/>
            <a:ext cx="914400" cy="91440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4BE0130B-6EE2-EB09-FCE4-7D06AE1CEA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3170" y="5146040"/>
            <a:ext cx="914400" cy="9144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6150998C-83F7-FDE3-159E-DF73EEA3F6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0522" y="5146040"/>
            <a:ext cx="914400" cy="91440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2DA91975-5FD4-FBDF-B00E-B9C7A8D5C8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84640" y="5141056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64978B-B32B-FB29-F6C8-5A57BC6DC898}"/>
              </a:ext>
            </a:extLst>
          </p:cNvPr>
          <p:cNvSpPr txBox="1"/>
          <p:nvPr/>
        </p:nvSpPr>
        <p:spPr>
          <a:xfrm rot="20478557">
            <a:off x="2329499" y="5447329"/>
            <a:ext cx="149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8D4E3F6-FB2F-A633-342B-1C9150DC51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7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3"/>
    </mc:Choice>
    <mc:Fallback xmlns="">
      <p:transition spd="slow" advTm="2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5911403"/>
            <a:ext cx="11964473" cy="592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Authentication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8681B-7002-3EFA-5C59-B1A2529008F9}"/>
              </a:ext>
            </a:extLst>
          </p:cNvPr>
          <p:cNvSpPr/>
          <p:nvPr/>
        </p:nvSpPr>
        <p:spPr>
          <a:xfrm>
            <a:off x="441434" y="4445876"/>
            <a:ext cx="11235559" cy="2057955"/>
          </a:xfrm>
          <a:prstGeom prst="rect">
            <a:avLst/>
          </a:prstGeom>
          <a:solidFill>
            <a:srgbClr val="0D42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59137-3A05-F391-C38F-407780BB3931}"/>
              </a:ext>
            </a:extLst>
          </p:cNvPr>
          <p:cNvSpPr txBox="1"/>
          <p:nvPr/>
        </p:nvSpPr>
        <p:spPr>
          <a:xfrm>
            <a:off x="838200" y="4445876"/>
            <a:ext cx="1051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</a:rPr>
              <a:t>Gain Points Daily for Attendance </a:t>
            </a:r>
          </a:p>
          <a:p>
            <a:pPr algn="ctr"/>
            <a:r>
              <a:rPr lang="en-US" sz="5400" b="1" dirty="0">
                <a:solidFill>
                  <a:srgbClr val="00B0F0"/>
                </a:solidFill>
              </a:rPr>
              <a:t>To Power Hour Events/Tutorials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9F92D3D-B37A-379D-7373-8AC85B40A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10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6"/>
    </mc:Choice>
    <mc:Fallback xmlns="">
      <p:transition spd="slow" advTm="1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9FDE18-F5D0-4DE2-AA30-509D07338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1083" y="633875"/>
            <a:ext cx="7485918" cy="5590250"/>
          </a:xfrm>
        </p:spPr>
        <p:txBody>
          <a:bodyPr>
            <a:normAutofit/>
          </a:bodyPr>
          <a:lstStyle/>
          <a:p>
            <a:pPr marL="285750" indent="0">
              <a:lnSpc>
                <a:spcPct val="100000"/>
              </a:lnSpc>
              <a:buFont typeface="Arial Unicode MS" panose="020B0604020202020204" pitchFamily="34" charset="-128"/>
              <a:buChar char="⌚"/>
            </a:pPr>
            <a:r>
              <a:rPr lang="en-US" sz="2800" dirty="0"/>
              <a:t> Power Hour participation is tracked in HERO.  Everyday teachers will scan/enter  students into HERO for POWER HOUR ATTENDANCE.</a:t>
            </a:r>
          </a:p>
          <a:p>
            <a:pPr marL="285750" indent="0">
              <a:lnSpc>
                <a:spcPct val="100000"/>
              </a:lnSpc>
              <a:buFont typeface="Arial Unicode MS" panose="020B0604020202020204" pitchFamily="34" charset="-128"/>
              <a:buChar char="⌚"/>
            </a:pPr>
            <a:r>
              <a:rPr lang="en-US" sz="2800" dirty="0"/>
              <a:t>Points add up all year long!</a:t>
            </a:r>
          </a:p>
          <a:p>
            <a:endParaRPr lang="en-US" sz="1800" dirty="0"/>
          </a:p>
        </p:txBody>
      </p:sp>
      <p:pic>
        <p:nvPicPr>
          <p:cNvPr id="1026" name="Picture 2" descr="9 Quick Tips for Students Struggling with Time Management - Today's Learner">
            <a:extLst>
              <a:ext uri="{FF2B5EF4-FFF2-40B4-BE49-F238E27FC236}">
                <a16:creationId xmlns:a16="http://schemas.microsoft.com/office/drawing/2014/main" id="{9733F04C-7C38-D845-8F9F-41190FB5D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19717"/>
          <a:stretch/>
        </p:blipFill>
        <p:spPr bwMode="auto">
          <a:xfrm>
            <a:off x="119104" y="2331273"/>
            <a:ext cx="3951979" cy="21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E91F67E-F533-DB14-CF86-C83AADA9D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81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5"/>
    </mc:Choice>
    <mc:Fallback xmlns="">
      <p:transition spd="slow" advTm="17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6FFB-87F2-4627-533A-B998405E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Advisory Teachers</a:t>
            </a:r>
            <a:br>
              <a:rPr lang="en-US" dirty="0"/>
            </a:br>
            <a:r>
              <a:rPr lang="en-US" dirty="0"/>
              <a:t>can show you points in hero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Any teacher can show you</a:t>
            </a:r>
            <a:br>
              <a:rPr lang="en-US" dirty="0"/>
            </a:br>
            <a:r>
              <a:rPr lang="en-US" dirty="0"/>
              <a:t>your Account points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Any Administrator can too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More info about accessing your account in coming weeks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57144-F6F8-4E58-8C6D-6617392716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1B7E3F-8A66-F876-438F-C88CAE320388}"/>
              </a:ext>
            </a:extLst>
          </p:cNvPr>
          <p:cNvGrpSpPr/>
          <p:nvPr/>
        </p:nvGrpSpPr>
        <p:grpSpPr>
          <a:xfrm>
            <a:off x="6614420" y="0"/>
            <a:ext cx="4996555" cy="6858000"/>
            <a:chOff x="2502622" y="0"/>
            <a:chExt cx="4996555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4F64A7-EB37-1639-52A6-D2CA21339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0475"/>
            <a:stretch/>
          </p:blipFill>
          <p:spPr>
            <a:xfrm>
              <a:off x="2502622" y="0"/>
              <a:ext cx="4996555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82A50B-B697-EE5F-C628-232D5FB79A1C}"/>
                </a:ext>
              </a:extLst>
            </p:cNvPr>
            <p:cNvSpPr/>
            <p:nvPr/>
          </p:nvSpPr>
          <p:spPr>
            <a:xfrm>
              <a:off x="3163614" y="1124607"/>
              <a:ext cx="1576552" cy="3678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4BC8B4-4E95-446B-85CF-00F720414E24}"/>
                </a:ext>
              </a:extLst>
            </p:cNvPr>
            <p:cNvSpPr/>
            <p:nvPr/>
          </p:nvSpPr>
          <p:spPr>
            <a:xfrm>
              <a:off x="5975130" y="1093076"/>
              <a:ext cx="1340069" cy="3678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7550B5-F3B0-49A6-2AFC-34B2B2135EFC}"/>
                </a:ext>
              </a:extLst>
            </p:cNvPr>
            <p:cNvSpPr txBox="1"/>
            <p:nvPr/>
          </p:nvSpPr>
          <p:spPr>
            <a:xfrm>
              <a:off x="3201650" y="1124607"/>
              <a:ext cx="157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Roo Student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49D775-8A14-1898-F760-F42768D25122}"/>
                </a:ext>
              </a:extLst>
            </p:cNvPr>
            <p:cNvSpPr/>
            <p:nvPr/>
          </p:nvSpPr>
          <p:spPr>
            <a:xfrm>
              <a:off x="3319891" y="2765875"/>
              <a:ext cx="1977323" cy="3678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FA35E3-96C1-3B2E-76B2-5FE0E713C353}"/>
                </a:ext>
              </a:extLst>
            </p:cNvPr>
            <p:cNvSpPr/>
            <p:nvPr/>
          </p:nvSpPr>
          <p:spPr>
            <a:xfrm>
              <a:off x="3598506" y="3428999"/>
              <a:ext cx="1977323" cy="3678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95378F0-6BAB-955F-FAC4-CD91CF5AD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63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1"/>
    </mc:Choice>
    <mc:Fallback xmlns="">
      <p:transition spd="slow" advTm="19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52181AF-A262-517C-9ECB-026764DC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135207"/>
            <a:ext cx="4886854" cy="587584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KHS SWAG STORE</a:t>
            </a:r>
            <a:br>
              <a:rPr lang="en-US" sz="6000" b="1" dirty="0"/>
            </a:br>
            <a:r>
              <a:rPr lang="en-US" sz="6000" b="1" dirty="0"/>
              <a:t>re-OPENS SOON!!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994C5-80C7-DCD9-D35B-DEB16BC4E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79"/>
          <a:stretch/>
        </p:blipFill>
        <p:spPr>
          <a:xfrm>
            <a:off x="5575829" y="880246"/>
            <a:ext cx="5981171" cy="5097508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3CF7FF-930F-5337-B0B4-D31585761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2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2"/>
    </mc:Choice>
    <mc:Fallback xmlns="">
      <p:transition spd="slow" advTm="11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f a kangaroo&#10;&#10;Description automatically generated">
            <a:extLst>
              <a:ext uri="{FF2B5EF4-FFF2-40B4-BE49-F238E27FC236}">
                <a16:creationId xmlns:a16="http://schemas.microsoft.com/office/drawing/2014/main" id="{F8841196-BFD2-116E-A8F9-CF150080E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072" y="1386489"/>
            <a:ext cx="4476737" cy="4085021"/>
          </a:xfrm>
          <a:prstGeom prst="rect">
            <a:avLst/>
          </a:prstGeom>
          <a:noFill/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142774CA-40D7-9110-5FE2-687430C2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0"/>
            <a:ext cx="4157296" cy="1292750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HERO POINTS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9FDE18-F5D0-4DE2-AA30-509D07338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281657"/>
            <a:ext cx="6583680" cy="3633471"/>
          </a:xfrm>
        </p:spPr>
        <p:txBody>
          <a:bodyPr>
            <a:normAutofit lnSpcReduction="10000"/>
          </a:bodyPr>
          <a:lstStyle/>
          <a:p>
            <a:pPr marL="285750" indent="0">
              <a:buFont typeface="Arial Unicode MS" panose="020B0604020202020204" pitchFamily="34" charset="-128"/>
              <a:buChar char="⌚"/>
            </a:pPr>
            <a:r>
              <a:rPr lang="en-US" sz="2800" dirty="0"/>
              <a:t> Use Hero Points to buy KHS Swag.</a:t>
            </a:r>
          </a:p>
          <a:p>
            <a:pPr marL="285750" indent="0">
              <a:buFont typeface="Arial Unicode MS" panose="020B0604020202020204" pitchFamily="34" charset="-128"/>
              <a:buChar char="⌚"/>
            </a:pPr>
            <a:r>
              <a:rPr lang="en-US" sz="2800" dirty="0"/>
              <a:t>Extra Points awarded at school events- Just ask any administrator on duty at the game or event. </a:t>
            </a:r>
          </a:p>
          <a:p>
            <a:pPr marL="285750" indent="0">
              <a:buFont typeface="Arial Unicode MS" panose="020B0604020202020204" pitchFamily="34" charset="-128"/>
              <a:buChar char="⌚"/>
            </a:pPr>
            <a:r>
              <a:rPr lang="en-US" sz="2800" dirty="0"/>
              <a:t>Attendance at a Power Hour Session is the campus expectation.</a:t>
            </a:r>
          </a:p>
          <a:p>
            <a:pPr marL="285750" indent="0">
              <a:buFont typeface="Arial Unicode MS" panose="020B0604020202020204" pitchFamily="34" charset="-128"/>
              <a:buChar char="⌚"/>
            </a:pPr>
            <a:r>
              <a:rPr lang="en-US" sz="2800" dirty="0"/>
              <a:t>GET POINTS- GET REWARDS</a:t>
            </a:r>
          </a:p>
          <a:p>
            <a:pPr marL="285750" indent="0">
              <a:buFont typeface="Arial Unicode MS" panose="020B0604020202020204" pitchFamily="34" charset="-128"/>
              <a:buChar char="⌚"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99933A-741B-2F51-EE40-A34C878A9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11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8"/>
    </mc:Choice>
    <mc:Fallback xmlns="">
      <p:transition spd="slow" advTm="20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9FDE18-F5D0-4DE2-AA30-509D07338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1083" y="633875"/>
            <a:ext cx="7485918" cy="5590250"/>
          </a:xfrm>
        </p:spPr>
        <p:txBody>
          <a:bodyPr>
            <a:normAutofit/>
          </a:bodyPr>
          <a:lstStyle/>
          <a:p>
            <a:pPr marL="285750" indent="0">
              <a:lnSpc>
                <a:spcPct val="100000"/>
              </a:lnSpc>
              <a:buFont typeface="Arial Unicode MS" panose="020B0604020202020204" pitchFamily="34" charset="-128"/>
              <a:buChar char="⌚"/>
            </a:pPr>
            <a:r>
              <a:rPr lang="en-US" sz="2800" dirty="0"/>
              <a:t> Power Hour is a privilege. It can be lost if students abuse it. </a:t>
            </a:r>
          </a:p>
          <a:p>
            <a:pPr marL="285750" indent="0">
              <a:lnSpc>
                <a:spcPct val="100000"/>
              </a:lnSpc>
              <a:buFont typeface="Arial Unicode MS" panose="020B0604020202020204" pitchFamily="34" charset="-128"/>
              <a:buChar char="⌚"/>
            </a:pPr>
            <a:r>
              <a:rPr lang="en-US" sz="2800" dirty="0"/>
              <a:t> Power Hour can help students improve their grades and can help close achievement gaps. </a:t>
            </a:r>
          </a:p>
          <a:p>
            <a:pPr marL="285750" indent="0">
              <a:lnSpc>
                <a:spcPct val="100000"/>
              </a:lnSpc>
              <a:buFont typeface="Arial Unicode MS" panose="020B0604020202020204" pitchFamily="34" charset="-128"/>
              <a:buChar char="⌚"/>
            </a:pPr>
            <a:r>
              <a:rPr lang="en-US" sz="2800" dirty="0"/>
              <a:t>Gain Points Daily  and Points can get you access to Spring Sporting events and cashed in for cool KHS Swag.</a:t>
            </a:r>
          </a:p>
          <a:p>
            <a:endParaRPr lang="en-US" sz="1800" dirty="0"/>
          </a:p>
        </p:txBody>
      </p:sp>
      <p:pic>
        <p:nvPicPr>
          <p:cNvPr id="1026" name="Picture 2" descr="9 Quick Tips for Students Struggling with Time Management - Today's Learner">
            <a:extLst>
              <a:ext uri="{FF2B5EF4-FFF2-40B4-BE49-F238E27FC236}">
                <a16:creationId xmlns:a16="http://schemas.microsoft.com/office/drawing/2014/main" id="{9733F04C-7C38-D845-8F9F-41190FB5D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19717"/>
          <a:stretch/>
        </p:blipFill>
        <p:spPr bwMode="auto">
          <a:xfrm>
            <a:off x="119104" y="2331273"/>
            <a:ext cx="3951979" cy="21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02E9A2-F211-3AD4-5322-00CB21755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03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7"/>
    </mc:Choice>
    <mc:Fallback xmlns="">
      <p:transition spd="slow" advTm="1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9FDE18-F5D0-4DE2-AA30-509D07338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1083" y="633875"/>
            <a:ext cx="7485918" cy="5590250"/>
          </a:xfrm>
        </p:spPr>
        <p:txBody>
          <a:bodyPr>
            <a:normAutofit/>
          </a:bodyPr>
          <a:lstStyle/>
          <a:p>
            <a:pPr marL="285750" indent="0">
              <a:lnSpc>
                <a:spcPct val="100000"/>
              </a:lnSpc>
              <a:buFont typeface="Arial Unicode MS" panose="020B0604020202020204" pitchFamily="34" charset="-128"/>
              <a:buChar char="⌚"/>
            </a:pPr>
            <a:r>
              <a:rPr lang="en-US" sz="2800" dirty="0"/>
              <a:t>It is the expectation that all students attend a Power Hour session Daily</a:t>
            </a:r>
          </a:p>
          <a:p>
            <a:pPr marL="285750" indent="0">
              <a:lnSpc>
                <a:spcPct val="100000"/>
              </a:lnSpc>
              <a:buFont typeface="Arial Unicode MS" panose="020B0604020202020204" pitchFamily="34" charset="-128"/>
              <a:buChar char="⌚"/>
            </a:pPr>
            <a:r>
              <a:rPr lang="en-US" sz="2800" dirty="0"/>
              <a:t>Get credit in HERO from teacher at session you attend</a:t>
            </a:r>
          </a:p>
          <a:p>
            <a:pPr marL="285750" indent="0">
              <a:lnSpc>
                <a:spcPct val="100000"/>
              </a:lnSpc>
              <a:buFont typeface="Arial Unicode MS" panose="020B0604020202020204" pitchFamily="34" charset="-128"/>
              <a:buChar char="⌚"/>
            </a:pPr>
            <a:r>
              <a:rPr lang="en-US" sz="2800" dirty="0"/>
              <a:t> Administrators have already begun tracking Advisory Attendance since the first day.  </a:t>
            </a:r>
          </a:p>
          <a:p>
            <a:endParaRPr lang="en-US" sz="1800" dirty="0"/>
          </a:p>
        </p:txBody>
      </p:sp>
      <p:pic>
        <p:nvPicPr>
          <p:cNvPr id="1026" name="Picture 2" descr="9 Quick Tips for Students Struggling with Time Management - Today's Learner">
            <a:extLst>
              <a:ext uri="{FF2B5EF4-FFF2-40B4-BE49-F238E27FC236}">
                <a16:creationId xmlns:a16="http://schemas.microsoft.com/office/drawing/2014/main" id="{9733F04C-7C38-D845-8F9F-41190FB5D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19717"/>
          <a:stretch/>
        </p:blipFill>
        <p:spPr bwMode="auto">
          <a:xfrm>
            <a:off x="119104" y="2331273"/>
            <a:ext cx="3951979" cy="21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2CBC91-39BC-D047-9B82-0AB975D07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69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3"/>
    </mc:Choice>
    <mc:Fallback xmlns="">
      <p:transition spd="slow" advTm="1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B7056C-F603-4B47-8715-CC0B76A253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1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35268" y="1163382"/>
            <a:ext cx="7321463" cy="45312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EC6211-ECBF-4628-6E74-315E52839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53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8"/>
    </mc:Choice>
    <mc:Fallback xmlns="">
      <p:transition spd="slow" advTm="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9570-B56E-4AC9-7240-9996F50B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WALKING THE ROAD TO SUCCESS - The Daily Guardian">
            <a:extLst>
              <a:ext uri="{FF2B5EF4-FFF2-40B4-BE49-F238E27FC236}">
                <a16:creationId xmlns:a16="http://schemas.microsoft.com/office/drawing/2014/main" id="{90680C3D-9DCC-39C8-72CD-198780C9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954ABF60-5EC0-6C27-9B70-5093C0C83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09" y="1690688"/>
            <a:ext cx="1853981" cy="118169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441013-8424-4F27-EFA8-F77A9B7AF8A4}"/>
              </a:ext>
            </a:extLst>
          </p:cNvPr>
          <p:cNvSpPr/>
          <p:nvPr/>
        </p:nvSpPr>
        <p:spPr>
          <a:xfrm>
            <a:off x="3529846" y="4197942"/>
            <a:ext cx="5279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 THE ROAD TO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005FE6-01D0-00D5-48D0-2F6B31A0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49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6"/>
    </mc:Choice>
    <mc:Fallback xmlns="">
      <p:transition spd="slow" advTm="6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53F0-A9AB-CBEF-36E6-D86129CE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FB130-0D91-626E-0F48-37D2DF654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CB66C-64F4-26B1-7116-94AD8988A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95" y="0"/>
            <a:ext cx="1071021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96098E-A489-CEFA-8217-3D1EC4C9D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91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57"/>
    </mc:Choice>
    <mc:Fallback xmlns="">
      <p:transition spd="slow" advTm="7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1E58-D7D5-7D71-58EF-280DAA7E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7A30-6E2B-5E10-1B44-6A84EEE39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0FF63-5013-4CE9-BE8B-5671A7D6E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55" y="0"/>
            <a:ext cx="11272574" cy="749394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CDA53E8-69C0-027D-FD85-370666A4B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902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87"/>
    </mc:Choice>
    <mc:Fallback xmlns="">
      <p:transition spd="slow" advTm="89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BE3B3-E57D-352B-EFD1-F42659C4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990" y="133815"/>
            <a:ext cx="2916358" cy="2131222"/>
          </a:xfrm>
        </p:spPr>
        <p:txBody>
          <a:bodyPr anchor="t">
            <a:normAutofit/>
          </a:bodyPr>
          <a:lstStyle/>
          <a:p>
            <a:r>
              <a:rPr lang="en-US" sz="4000" dirty="0"/>
              <a:t>Start Planning today!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63" y="242020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clock and pencils in a bucket&#10;&#10;Description automatically generated">
            <a:extLst>
              <a:ext uri="{FF2B5EF4-FFF2-40B4-BE49-F238E27FC236}">
                <a16:creationId xmlns:a16="http://schemas.microsoft.com/office/drawing/2014/main" id="{3AB24A61-27C7-3977-76C0-1828FE247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547" y="1262409"/>
            <a:ext cx="5725584" cy="432747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0AF7B-84EC-0479-8905-9993FC20D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936" y="2580828"/>
            <a:ext cx="3692647" cy="397497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Where will you go on Thursday?</a:t>
            </a:r>
          </a:p>
          <a:p>
            <a:endParaRPr lang="en-US" sz="2400" dirty="0"/>
          </a:p>
          <a:p>
            <a:r>
              <a:rPr lang="en-US" sz="2400" dirty="0"/>
              <a:t>Already behind in a subject?</a:t>
            </a:r>
          </a:p>
          <a:p>
            <a:endParaRPr lang="en-US" sz="2400" dirty="0"/>
          </a:p>
          <a:p>
            <a:r>
              <a:rPr lang="en-US" sz="2400" dirty="0"/>
              <a:t>Need to redo and assignment</a:t>
            </a:r>
          </a:p>
          <a:p>
            <a:endParaRPr lang="en-US" sz="2400" dirty="0"/>
          </a:p>
          <a:p>
            <a:r>
              <a:rPr lang="en-US" sz="2400" dirty="0"/>
              <a:t>Have an activity you want to join?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84D2348-4A8F-2DD4-BBF3-F3C45777E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99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2"/>
    </mc:Choice>
    <mc:Fallback xmlns="">
      <p:transition spd="slow" advTm="2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90E62-3CD0-9993-69CF-CB130ED4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65D86-AF91-267A-DD41-4A8BBFBEF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52C50-4F3A-64E7-480D-8CDE2D2D9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97" y="0"/>
            <a:ext cx="10335205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333194-630A-1CFD-567C-C75CBE256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33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3"/>
    </mc:Choice>
    <mc:Fallback xmlns="">
      <p:transition spd="slow" advTm="2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0C2E-3F66-8D67-8BB4-3EB09F26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31147-E63F-415B-EFAA-15CC397E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681BF-695B-9B43-2FB6-421FD6818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23" y="0"/>
            <a:ext cx="10335754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01B249-687B-668E-00B7-C131CEE7C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16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3"/>
    </mc:Choice>
    <mc:Fallback xmlns="">
      <p:transition spd="slow" advTm="6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65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BF652-8F69-694A-55FC-A5163B48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will you utilize 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Power Hour?</a:t>
            </a:r>
          </a:p>
        </p:txBody>
      </p:sp>
      <p:pic>
        <p:nvPicPr>
          <p:cNvPr id="1026" name="Picture 2" descr="LL Cool J - Stay focused, go after your ...">
            <a:extLst>
              <a:ext uri="{FF2B5EF4-FFF2-40B4-BE49-F238E27FC236}">
                <a16:creationId xmlns:a16="http://schemas.microsoft.com/office/drawing/2014/main" id="{04167DDA-2689-A0D6-88B8-81179C584F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537505"/>
            <a:ext cx="7188199" cy="37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9CF18B-B044-DA0A-407F-193547D01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91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32"/>
    </mc:Choice>
    <mc:Fallback xmlns="">
      <p:transition spd="slow" advTm="2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B7056C-F603-4B47-8715-CC0B76A253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1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35268" y="1163382"/>
            <a:ext cx="7321463" cy="45312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C66D52-E750-0375-6F6D-013A265F4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74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6"/>
    </mc:Choice>
    <mc:Fallback xmlns="">
      <p:transition spd="slow" advTm="1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40A7CE-AFCF-7063-F7A8-8A5AAD2FC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3E79D3-01A1-4A1A-64C5-FFECF5CE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143083-B664-DA8F-C3FC-532C41D4F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58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"/>
    </mc:Choice>
    <mc:Fallback xmlns="">
      <p:transition spd="slow" advTm="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C10F-9A5E-24A9-5589-1BC9D99AD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474080"/>
            <a:ext cx="10909640" cy="1065836"/>
          </a:xfrm>
        </p:spPr>
        <p:txBody>
          <a:bodyPr anchor="ctr">
            <a:normAutofit/>
          </a:bodyPr>
          <a:lstStyle/>
          <a:p>
            <a:r>
              <a:rPr lang="en-US" sz="6600"/>
              <a:t>Yondr Pouches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8FDA33-8A29-2F6B-E278-15BD1AC33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905" y="5653053"/>
            <a:ext cx="10909643" cy="1299796"/>
          </a:xfrm>
        </p:spPr>
        <p:txBody>
          <a:bodyPr anchor="ctr">
            <a:normAutofit/>
          </a:bodyPr>
          <a:lstStyle/>
          <a:p>
            <a:r>
              <a:rPr lang="en-US" sz="4400" dirty="0"/>
              <a:t>Killeen High School</a:t>
            </a:r>
          </a:p>
          <a:p>
            <a:r>
              <a:rPr lang="en-US" sz="2500" dirty="0"/>
              <a:t>Killeen Independent School District</a:t>
            </a:r>
          </a:p>
        </p:txBody>
      </p:sp>
      <p:pic>
        <p:nvPicPr>
          <p:cNvPr id="8" name="Picture 7" descr="A black and green case with a round green button&#10;&#10;Description automatically generated">
            <a:extLst>
              <a:ext uri="{FF2B5EF4-FFF2-40B4-BE49-F238E27FC236}">
                <a16:creationId xmlns:a16="http://schemas.microsoft.com/office/drawing/2014/main" id="{9D91FE64-F6FC-4DBD-8630-A6502812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9448" y="173664"/>
            <a:ext cx="5425632" cy="4069224"/>
          </a:xfrm>
          <a:prstGeom prst="rect">
            <a:avLst/>
          </a:prstGeom>
        </p:spPr>
      </p:pic>
      <p:pic>
        <p:nvPicPr>
          <p:cNvPr id="25" name="Picture 24" descr="A yellow and black logo&#10;&#10;Description automatically generated">
            <a:extLst>
              <a:ext uri="{FF2B5EF4-FFF2-40B4-BE49-F238E27FC236}">
                <a16:creationId xmlns:a16="http://schemas.microsoft.com/office/drawing/2014/main" id="{CAE7FD68-C558-59C6-3007-4B314AB04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2" y="228784"/>
            <a:ext cx="3758184" cy="3758184"/>
          </a:xfrm>
          <a:prstGeom prst="rect">
            <a:avLst/>
          </a:prstGeom>
        </p:spPr>
      </p:pic>
      <p:pic>
        <p:nvPicPr>
          <p:cNvPr id="4" name="Picture 3" descr="A logo of a kangaroo&#10;&#10;Description automatically generated">
            <a:extLst>
              <a:ext uri="{FF2B5EF4-FFF2-40B4-BE49-F238E27FC236}">
                <a16:creationId xmlns:a16="http://schemas.microsoft.com/office/drawing/2014/main" id="{22C14138-E2B1-7779-AFFD-2742934E3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493605"/>
            <a:ext cx="3758184" cy="3429342"/>
          </a:xfrm>
          <a:prstGeom prst="rect">
            <a:avLst/>
          </a:prstGeom>
        </p:spPr>
      </p:pic>
      <p:sp>
        <p:nvSpPr>
          <p:cNvPr id="39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9372A4-065B-955B-B564-3C7C35512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375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1"/>
    </mc:Choice>
    <mc:Fallback xmlns="">
      <p:transition spd="slow" advTm="1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F4FF4C-5745-20F2-1D6A-18A3FEEB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1283833"/>
            <a:ext cx="5711810" cy="587584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TIME to AGREE or DISAGREE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63C6BD-7974-E9F6-AB5F-D10D42A07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The next slide and statements will come up onto the screen.</a:t>
            </a:r>
          </a:p>
          <a:p>
            <a:r>
              <a:rPr lang="en-US" sz="3200" dirty="0"/>
              <a:t>As I read them out loud think if you agree or disagree with each statement.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2,800+ Agree Disagree Stock Illustrations, Royalty-Free Vector Graphics &amp;  Clip Art - iStock | Agree disagree survey, Agree disagree icons">
            <a:extLst>
              <a:ext uri="{FF2B5EF4-FFF2-40B4-BE49-F238E27FC236}">
                <a16:creationId xmlns:a16="http://schemas.microsoft.com/office/drawing/2014/main" id="{0F07AB06-6444-F8D0-EAFF-FEBA15B8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170" y="1129863"/>
            <a:ext cx="4589130" cy="458913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834DFFD-F980-23BB-8E99-ECFAE7AC8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48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4"/>
    </mc:Choice>
    <mc:Fallback xmlns="">
      <p:transition spd="slow" advTm="11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6C313-1F31-14C9-5AB1-055A6389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Pouches will be issued 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WEDNESDAY     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English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Classes</a:t>
            </a:r>
          </a:p>
        </p:txBody>
      </p:sp>
      <p:pic>
        <p:nvPicPr>
          <p:cNvPr id="4" name="Picture 3" descr="A black and green case with a round green button&#10;&#10;Description automatically generated">
            <a:extLst>
              <a:ext uri="{FF2B5EF4-FFF2-40B4-BE49-F238E27FC236}">
                <a16:creationId xmlns:a16="http://schemas.microsoft.com/office/drawing/2014/main" id="{DABCE0B9-2686-E269-B39D-B8A3D8AD7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D4349F-8393-8692-1C72-F21092B4A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80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0"/>
    </mc:Choice>
    <mc:Fallback xmlns="">
      <p:transition spd="slow" advTm="1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06F1A-259C-858C-5C42-97FC910E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Expectations </a:t>
            </a:r>
          </a:p>
        </p:txBody>
      </p:sp>
      <p:sp>
        <p:nvSpPr>
          <p:cNvPr id="10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9DF40-AF4F-4D80-780A-C7D1B7328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Cellphone, </a:t>
            </a:r>
            <a:r>
              <a:rPr lang="en-US" sz="2200" dirty="0" err="1"/>
              <a:t>Airpods</a:t>
            </a:r>
            <a:r>
              <a:rPr lang="en-US" sz="2200" dirty="0"/>
              <a:t>/Ear buds, and smart watch will be turned off and  must be put into the </a:t>
            </a:r>
            <a:r>
              <a:rPr lang="en-US" sz="2200" dirty="0" err="1"/>
              <a:t>Yondr</a:t>
            </a:r>
            <a:r>
              <a:rPr lang="en-US" sz="2200" dirty="0"/>
              <a:t> Pouch</a:t>
            </a:r>
          </a:p>
          <a:p>
            <a:r>
              <a:rPr lang="en-US" sz="2200" dirty="0"/>
              <a:t>When entering the building, you will lock your items up and place your pouch in your backpack or your person.</a:t>
            </a:r>
          </a:p>
        </p:txBody>
      </p:sp>
      <p:pic>
        <p:nvPicPr>
          <p:cNvPr id="1026" name="Picture 2" descr="Students and Staff React to Yondr Phone Locking Bags – The Raider Review">
            <a:extLst>
              <a:ext uri="{FF2B5EF4-FFF2-40B4-BE49-F238E27FC236}">
                <a16:creationId xmlns:a16="http://schemas.microsoft.com/office/drawing/2014/main" id="{1C965FAC-1136-3EDD-90AA-80300E784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1852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5968BD-24B2-3343-A5C6-A2E43129E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87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1"/>
    </mc:Choice>
    <mc:Fallback xmlns="">
      <p:transition spd="slow" advTm="19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garment holding a remote control&#10;&#10;Description automatically generated">
            <a:extLst>
              <a:ext uri="{FF2B5EF4-FFF2-40B4-BE49-F238E27FC236}">
                <a16:creationId xmlns:a16="http://schemas.microsoft.com/office/drawing/2014/main" id="{B2AB81D7-D201-B87B-646D-1B3FCA725F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010" r="-2" b="11001"/>
          <a:stretch/>
        </p:blipFill>
        <p:spPr>
          <a:xfrm>
            <a:off x="947037" y="8888"/>
            <a:ext cx="11434973" cy="6857990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A5E34FE-8412-1F0A-97E2-8DB45EE28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048699" y="3048698"/>
            <a:ext cx="6858001" cy="760605"/>
          </a:xfrm>
          <a:prstGeom prst="rect">
            <a:avLst/>
          </a:prstGeom>
          <a:ln>
            <a:noFill/>
          </a:ln>
          <a:effectLst>
            <a:outerShdw blurRad="203200" dist="1016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4DBD3-D630-E1A5-A603-0E6688309166}"/>
              </a:ext>
            </a:extLst>
          </p:cNvPr>
          <p:cNvSpPr txBox="1"/>
          <p:nvPr/>
        </p:nvSpPr>
        <p:spPr>
          <a:xfrm>
            <a:off x="211873" y="223024"/>
            <a:ext cx="32149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highlight>
                  <a:srgbClr val="C0C0C0"/>
                </a:highlight>
              </a:rPr>
              <a:t>Everyday when you arrive…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CEA331-A639-61D6-EB84-6781F57A7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77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7"/>
    </mc:Choice>
    <mc:Fallback xmlns="">
      <p:transition spd="slow" advTm="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ollage of a stuffed animal&#10;&#10;Description automatically generated">
            <a:extLst>
              <a:ext uri="{FF2B5EF4-FFF2-40B4-BE49-F238E27FC236}">
                <a16:creationId xmlns:a16="http://schemas.microsoft.com/office/drawing/2014/main" id="{1651D1CC-FD66-1B4F-DB99-E5A495D17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04" t="2706" b="9420"/>
          <a:stretch/>
        </p:blipFill>
        <p:spPr>
          <a:xfrm>
            <a:off x="35512" y="-575779"/>
            <a:ext cx="12057311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72539E-3377-6D91-E91C-BFBBC80200F0}"/>
              </a:ext>
            </a:extLst>
          </p:cNvPr>
          <p:cNvSpPr txBox="1"/>
          <p:nvPr/>
        </p:nvSpPr>
        <p:spPr>
          <a:xfrm>
            <a:off x="470516" y="6152225"/>
            <a:ext cx="11753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highlight>
                  <a:srgbClr val="191919"/>
                </a:highlight>
              </a:rPr>
              <a:t>PUT YOUR ELECTRONICS IN THE YONDR POUCH!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A510E8-488E-73AF-AC9A-B2DDC0A80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721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1"/>
    </mc:Choice>
    <mc:Fallback xmlns="">
      <p:transition spd="slow" advTm="7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9BA34-2920-26F1-9A26-362F9EB0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Turn devices off</a:t>
            </a:r>
          </a:p>
        </p:txBody>
      </p:sp>
      <p:pic>
        <p:nvPicPr>
          <p:cNvPr id="6" name="Content Placeholder 5" descr="A person wearing a football uniform holding a phone&#10;&#10;Description automatically generated">
            <a:extLst>
              <a:ext uri="{FF2B5EF4-FFF2-40B4-BE49-F238E27FC236}">
                <a16:creationId xmlns:a16="http://schemas.microsoft.com/office/drawing/2014/main" id="{86C101F4-3768-4BBA-716B-AAE663EF3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r="1" b="24988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9E948CDD-2714-80CC-5A62-DCB586B6B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SAVE YOUR BATTERY!</a:t>
            </a:r>
          </a:p>
          <a:p>
            <a:r>
              <a:rPr lang="en-US" sz="4000" dirty="0">
                <a:solidFill>
                  <a:schemeClr val="bg1"/>
                </a:solidFill>
              </a:rPr>
              <a:t>Power down the device before putting into pouch.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8" name="Picture 7" descr="A logo of a kangaroo&#10;&#10;Description automatically generated">
            <a:extLst>
              <a:ext uri="{FF2B5EF4-FFF2-40B4-BE49-F238E27FC236}">
                <a16:creationId xmlns:a16="http://schemas.microsoft.com/office/drawing/2014/main" id="{82DD6F69-58AF-10CF-D0B0-E5F8C60C3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876" y="4975904"/>
            <a:ext cx="1479910" cy="13497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BA26FE-2969-0F8D-B0E5-1EC277B88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80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0"/>
    </mc:Choice>
    <mc:Fallback xmlns="">
      <p:transition spd="slow" advTm="8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9BA34-2920-26F1-9A26-362F9EB0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Put in Pouch</a:t>
            </a:r>
            <a:endParaRPr lang="en-US" sz="6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A person wearing a football uniform holding a phone&#10;&#10;Description automatically generated">
            <a:extLst>
              <a:ext uri="{FF2B5EF4-FFF2-40B4-BE49-F238E27FC236}">
                <a16:creationId xmlns:a16="http://schemas.microsoft.com/office/drawing/2014/main" id="{86C101F4-3768-4BBA-716B-AAE663EF3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r="1" b="24988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9E948CDD-2714-80CC-5A62-DCB586B6B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Cellphone, </a:t>
            </a:r>
            <a:r>
              <a:rPr lang="en-US" sz="4000" dirty="0" err="1">
                <a:solidFill>
                  <a:schemeClr val="bg1"/>
                </a:solidFill>
              </a:rPr>
              <a:t>Airpods</a:t>
            </a:r>
            <a:r>
              <a:rPr lang="en-US" sz="4000" dirty="0">
                <a:solidFill>
                  <a:schemeClr val="bg1"/>
                </a:solidFill>
              </a:rPr>
              <a:t>/Ear buds, and smart watch will be turned off and  must be put into the </a:t>
            </a:r>
            <a:r>
              <a:rPr lang="en-US" sz="4000" dirty="0" err="1">
                <a:solidFill>
                  <a:schemeClr val="bg1"/>
                </a:solidFill>
              </a:rPr>
              <a:t>Yondr</a:t>
            </a:r>
            <a:r>
              <a:rPr lang="en-US" sz="4000" dirty="0">
                <a:solidFill>
                  <a:schemeClr val="bg1"/>
                </a:solidFill>
              </a:rPr>
              <a:t> Pouch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7E57E1-0263-A5AD-371D-F3938027E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87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9"/>
    </mc:Choice>
    <mc:Fallback xmlns="">
      <p:transition spd="slow" advTm="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9BA34-2920-26F1-9A26-362F9EB0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Green Button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B68428-8A28-D9CF-AF6A-D0D1962FA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If visible the pouch is unlocked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stuffed animal holding a device&#10;&#10;Description automatically generated">
            <a:extLst>
              <a:ext uri="{FF2B5EF4-FFF2-40B4-BE49-F238E27FC236}">
                <a16:creationId xmlns:a16="http://schemas.microsoft.com/office/drawing/2014/main" id="{B9E2CE8B-F616-BCA8-9038-58DAE86D4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0"/>
            <a:ext cx="51435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24A2F0-3181-2142-2E62-0B575E2D8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98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7"/>
    </mc:Choice>
    <mc:Fallback xmlns="">
      <p:transition spd="slow" advTm="9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9BA34-2920-26F1-9A26-362F9EB0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Secure your device</a:t>
            </a:r>
          </a:p>
        </p:txBody>
      </p:sp>
      <p:pic>
        <p:nvPicPr>
          <p:cNvPr id="6" name="Content Placeholder 5" descr="A person holding a teddy bear&#10;&#10;Description automatically generated">
            <a:extLst>
              <a:ext uri="{FF2B5EF4-FFF2-40B4-BE49-F238E27FC236}">
                <a16:creationId xmlns:a16="http://schemas.microsoft.com/office/drawing/2014/main" id="{8A699EFA-4F67-1E1F-5FA9-8FE488059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r="604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D2AB21-D95E-0813-9DD0-B1FB37F576FF}"/>
              </a:ext>
            </a:extLst>
          </p:cNvPr>
          <p:cNvSpPr txBox="1">
            <a:spLocks/>
          </p:cNvSpPr>
          <p:nvPr/>
        </p:nvSpPr>
        <p:spPr>
          <a:xfrm>
            <a:off x="5297593" y="2962657"/>
            <a:ext cx="6251110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Push the button down to LOCK the pouch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BA4D2A9-65B8-FBF5-0834-369B3E48B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87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1"/>
    </mc:Choice>
    <mc:Fallback xmlns="">
      <p:transition spd="slow" advTm="2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9BA34-2920-26F1-9A26-362F9EB0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KEEP THE POUCH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351C45-B4B1-7176-7BB2-28E295EF5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Roos will keep their devices locked in pouches all day.  You are responsible for your </a:t>
            </a:r>
            <a:r>
              <a:rPr lang="en-US" sz="3200" dirty="0" err="1">
                <a:solidFill>
                  <a:schemeClr val="bg1"/>
                </a:solidFill>
              </a:rPr>
              <a:t>Yondr</a:t>
            </a:r>
            <a:r>
              <a:rPr lang="en-US" sz="3200" dirty="0">
                <a:solidFill>
                  <a:schemeClr val="bg1"/>
                </a:solidFill>
              </a:rPr>
              <a:t> Pouch.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erson in a bear garment holding a backpack&#10;&#10;Description automatically generated">
            <a:extLst>
              <a:ext uri="{FF2B5EF4-FFF2-40B4-BE49-F238E27FC236}">
                <a16:creationId xmlns:a16="http://schemas.microsoft.com/office/drawing/2014/main" id="{E5EAF358-05E3-DDF8-99A6-925C57E94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0"/>
            <a:ext cx="51435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F36D7B-A4ED-2387-A13D-6C8D7E53D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62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9"/>
    </mc:Choice>
    <mc:Fallback xmlns="">
      <p:transition spd="slow" advTm="14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F52408-136D-E390-E70C-57ED424C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91" y="329184"/>
            <a:ext cx="7868161" cy="1003428"/>
          </a:xfrm>
        </p:spPr>
        <p:txBody>
          <a:bodyPr anchor="b">
            <a:normAutofit/>
          </a:bodyPr>
          <a:lstStyle/>
          <a:p>
            <a:r>
              <a:rPr lang="en-US" sz="6000" dirty="0"/>
              <a:t>Unlocking at Dismissal</a:t>
            </a:r>
          </a:p>
        </p:txBody>
      </p:sp>
      <p:pic>
        <p:nvPicPr>
          <p:cNvPr id="1026" name="DB003EBC-0432-43C0-9C3E-26DD10535729" descr="IMG_0395.jpg">
            <a:extLst>
              <a:ext uri="{FF2B5EF4-FFF2-40B4-BE49-F238E27FC236}">
                <a16:creationId xmlns:a16="http://schemas.microsoft.com/office/drawing/2014/main" id="{FF10EBD8-03D1-F73F-D2F2-2A3C24D4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r="5784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1FE65-5B78-79CF-77CB-52E6CD86F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1507253"/>
            <a:ext cx="6251110" cy="5215094"/>
          </a:xfrm>
        </p:spPr>
        <p:txBody>
          <a:bodyPr>
            <a:normAutofit/>
          </a:bodyPr>
          <a:lstStyle/>
          <a:p>
            <a:r>
              <a:rPr lang="en-US" sz="2200" dirty="0"/>
              <a:t>End of the day, there will be unlocking stations placed in the building in different exits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Have your pouch ready as your approach the unlocking station</a:t>
            </a:r>
          </a:p>
          <a:p>
            <a:r>
              <a:rPr lang="en-US" sz="2200" dirty="0"/>
              <a:t>When unlocking, place the rounded side into the magnet and press the button</a:t>
            </a:r>
          </a:p>
          <a:p>
            <a:r>
              <a:rPr lang="en-US" sz="2200" dirty="0"/>
              <a:t>Once unlocked, continue out of the building – do not congregate around the unlocking stations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0BC6CD-6B21-4881-E8E0-2382294F6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53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1"/>
    </mc:Choice>
    <mc:Fallback xmlns="">
      <p:transition spd="slow" advTm="2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EC98B7-E5F7-3E46-92F5-F1E9586CB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90261"/>
            <a:ext cx="10365850" cy="463005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r>
              <a:rPr lang="en-US" sz="2400" dirty="0"/>
              <a:t>Some students are unorganized. </a:t>
            </a:r>
          </a:p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r>
              <a:rPr lang="en-US" sz="2400" dirty="0"/>
              <a:t> Some students work outside of school. </a:t>
            </a:r>
          </a:p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r>
              <a:rPr lang="en-US" sz="2400" dirty="0"/>
              <a:t> Some students are not completing assignments. </a:t>
            </a:r>
          </a:p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r>
              <a:rPr lang="en-US" sz="2400" dirty="0"/>
              <a:t> Some students have activities before and/or after school</a:t>
            </a:r>
          </a:p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r>
              <a:rPr lang="en-US" sz="2400" dirty="0"/>
              <a:t> Some students fail classes. </a:t>
            </a:r>
          </a:p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r>
              <a:rPr lang="en-US" sz="2400" dirty="0"/>
              <a:t> Some students are not successful on assessments. </a:t>
            </a:r>
          </a:p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r>
              <a:rPr lang="en-US" sz="2400" dirty="0"/>
              <a:t> Some students babysit siblings after school. </a:t>
            </a:r>
          </a:p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r>
              <a:rPr lang="en-US" sz="2400" dirty="0"/>
              <a:t> Some students have to ride the bus and can’t stay after school. </a:t>
            </a:r>
          </a:p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endParaRPr lang="en-US" sz="2400" dirty="0"/>
          </a:p>
          <a:p>
            <a:pPr>
              <a:buClr>
                <a:schemeClr val="tx1"/>
              </a:buClr>
              <a:buFont typeface="Arial Unicode MS" panose="020B0604020202020204" pitchFamily="34" charset="-128"/>
              <a:buChar char="⌚"/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7DD28C-1D3E-D448-B4C7-D0CB6B2D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37688"/>
            <a:ext cx="10058400" cy="109834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Agree or Disagree?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45B097-7AE7-B4D5-E685-5697C320F8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1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6"/>
    </mc:Choice>
    <mc:Fallback xmlns="">
      <p:transition spd="slow" advTm="3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9BA34-2920-26F1-9A26-362F9EB0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53" y="3808082"/>
            <a:ext cx="4707671" cy="1225650"/>
          </a:xfrm>
        </p:spPr>
        <p:txBody>
          <a:bodyPr anchor="b"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Place Pouch on Circle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Press the button to UNLOCK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Exit the building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hand holding a toy on a circular object&#10;&#10;Description automatically generated">
            <a:extLst>
              <a:ext uri="{FF2B5EF4-FFF2-40B4-BE49-F238E27FC236}">
                <a16:creationId xmlns:a16="http://schemas.microsoft.com/office/drawing/2014/main" id="{C5587680-45C0-D420-A021-9F9ECA276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r="-3" b="5925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E81A27-F452-049D-A05D-D36FA51DB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71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6"/>
    </mc:Choice>
    <mc:Fallback xmlns="">
      <p:transition spd="slow" advTm="8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2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BA34-2920-26F1-9A26-362F9EB0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163105" cy="5973531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</a:rPr>
              <a:t>Unlocking </a:t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sz="8800" b="1" dirty="0">
                <a:solidFill>
                  <a:schemeClr val="bg1"/>
                </a:solidFill>
              </a:rPr>
              <a:t>is Quick </a:t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sz="8800" b="1" dirty="0">
                <a:solidFill>
                  <a:schemeClr val="bg1"/>
                </a:solidFill>
              </a:rPr>
              <a:t>and Easy</a:t>
            </a:r>
          </a:p>
        </p:txBody>
      </p:sp>
      <p:pic>
        <p:nvPicPr>
          <p:cNvPr id="9" name="End of Day">
            <a:hlinkClick r:id="" action="ppaction://media"/>
            <a:extLst>
              <a:ext uri="{FF2B5EF4-FFF2-40B4-BE49-F238E27FC236}">
                <a16:creationId xmlns:a16="http://schemas.microsoft.com/office/drawing/2014/main" id="{3504CF36-9303-9A22-D331-74995E3B5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-1238264"/>
            <a:ext cx="5340007" cy="9051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ED672-1331-35FD-14A5-097668E0E92E}"/>
              </a:ext>
            </a:extLst>
          </p:cNvPr>
          <p:cNvSpPr txBox="1"/>
          <p:nvPr/>
        </p:nvSpPr>
        <p:spPr>
          <a:xfrm>
            <a:off x="674703" y="5406501"/>
            <a:ext cx="516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If video doesn’t play…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click mouse 1 time to play Kanga’s Video!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3"/>
    </mc:Choice>
    <mc:Fallback xmlns="">
      <p:transition spd="slow" advTm="3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E42AB-0675-0A56-6344-6102BD78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35" y="-134644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dirty="0"/>
              <a:t>Other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9CA0-CA8E-E0C3-27B2-7860C64CE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180730"/>
            <a:ext cx="6455746" cy="505935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When being signed out for the day – you will be able to unlock in the front office once you have signed out</a:t>
            </a:r>
          </a:p>
          <a:p>
            <a:r>
              <a:rPr lang="en-US" sz="2400" dirty="0"/>
              <a:t>When signing in, you must show the front office your pouch, with items, locked before getting released into the building.</a:t>
            </a:r>
          </a:p>
          <a:p>
            <a:r>
              <a:rPr lang="en-US" sz="2400" dirty="0"/>
              <a:t>Career Center PM students will have their pouch unlocked when leaving campus but must lock it when arriving at KCC</a:t>
            </a:r>
          </a:p>
          <a:p>
            <a:pPr lvl="1"/>
            <a:r>
              <a:rPr lang="en-US" dirty="0"/>
              <a:t>Career Center AM will lock theirs when they return to Killeen</a:t>
            </a:r>
          </a:p>
        </p:txBody>
      </p:sp>
      <p:pic>
        <p:nvPicPr>
          <p:cNvPr id="4" name="Picture 3" descr="A black and green case with a round green button&#10;&#10;Description automatically generated">
            <a:extLst>
              <a:ext uri="{FF2B5EF4-FFF2-40B4-BE49-F238E27FC236}">
                <a16:creationId xmlns:a16="http://schemas.microsoft.com/office/drawing/2014/main" id="{A516291F-CA85-06AD-7F8B-907F21E9A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4" b="2"/>
          <a:stretch/>
        </p:blipFill>
        <p:spPr>
          <a:xfrm rot="5400000">
            <a:off x="6090456" y="756455"/>
            <a:ext cx="6868886" cy="533420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68BA771-F516-193B-ECE8-F09399744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19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43"/>
    </mc:Choice>
    <mc:Fallback xmlns="">
      <p:transition spd="slow" advTm="47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6AAE0-95D7-CE9C-159B-D461AAA87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Disciplinary Actions  1</a:t>
            </a:r>
            <a:r>
              <a:rPr lang="en-US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3</a:t>
            </a:r>
            <a:r>
              <a:rPr lang="en-US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Violations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C987A-A8C7-4C23-9BF5-33E9F6F2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766" y="2256427"/>
            <a:ext cx="10855283" cy="396339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13F2CF-C6DF-4CE1-A6F0-E3B1BFBB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256427"/>
            <a:ext cx="10853849" cy="39550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325C15-4820-4911-B66E-A5F917CFA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106" y="2125615"/>
            <a:ext cx="10855283" cy="3974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ABCBF1-AB66-3CAA-EDFC-F55028208454}"/>
              </a:ext>
            </a:extLst>
          </p:cNvPr>
          <p:cNvSpPr>
            <a:spLocks/>
          </p:cNvSpPr>
          <p:nvPr/>
        </p:nvSpPr>
        <p:spPr>
          <a:xfrm>
            <a:off x="735106" y="2401590"/>
            <a:ext cx="3206594" cy="318113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566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violations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B0B9C-5854-CAA7-1F32-AD9C887FBE07}"/>
              </a:ext>
            </a:extLst>
          </p:cNvPr>
          <p:cNvSpPr>
            <a:spLocks/>
          </p:cNvSpPr>
          <p:nvPr/>
        </p:nvSpPr>
        <p:spPr>
          <a:xfrm>
            <a:off x="1474524" y="3429000"/>
            <a:ext cx="9579766" cy="270621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8897" marR="0" lvl="0" indent="-318897" algn="l" defTabSz="566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Cellphone will be confiscated and stored in the AP office – student can pick up at end of the day and referral</a:t>
            </a:r>
          </a:p>
          <a:p>
            <a:pPr marL="318897" marR="0" lvl="0" indent="-318897" algn="l" defTabSz="566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Confiscation, parent/guardian contacted – parent/guardian must pick up phone during school hours, referral and lunch/after school detention.</a:t>
            </a:r>
          </a:p>
          <a:p>
            <a:pPr marL="318897" marR="0" lvl="0" indent="-318897" algn="l" defTabSz="566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Same as number 2, includes Saturday School consequence.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C6B578C-91B2-5FED-C8E1-5B9F3F70004B}"/>
              </a:ext>
            </a:extLst>
          </p:cNvPr>
          <p:cNvSpPr txBox="1">
            <a:spLocks/>
          </p:cNvSpPr>
          <p:nvPr/>
        </p:nvSpPr>
        <p:spPr>
          <a:xfrm>
            <a:off x="2474526" y="2638772"/>
            <a:ext cx="7579761" cy="91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66928" rtl="0" eaLnBrk="1" fontAlgn="auto" latinLnBrk="0" hangingPunct="1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Any unauthorized usage of cellphones will result in the following actions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logo of a kangaroo&#10;&#10;Description automatically generated">
            <a:extLst>
              <a:ext uri="{FF2B5EF4-FFF2-40B4-BE49-F238E27FC236}">
                <a16:creationId xmlns:a16="http://schemas.microsoft.com/office/drawing/2014/main" id="{0C28181A-AE4F-300B-C9AE-A5884D9CC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791" y="5024176"/>
            <a:ext cx="1742460" cy="158920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E526251-2299-7F61-22CC-E2670D4AF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32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69"/>
    </mc:Choice>
    <mc:Fallback xmlns="">
      <p:transition spd="slow" advTm="6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6AAE0-95D7-CE9C-159B-D461AAA87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Disciplinary Actions  4</a:t>
            </a:r>
            <a:r>
              <a:rPr lang="en-US" kern="1200" baseline="30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-6</a:t>
            </a:r>
            <a:r>
              <a:rPr lang="en-US" kern="1200" baseline="30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Violations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C987A-A8C7-4C23-9BF5-33E9F6F2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766" y="2256427"/>
            <a:ext cx="10855283" cy="396339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13F2CF-C6DF-4CE1-A6F0-E3B1BFBB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256427"/>
            <a:ext cx="10853849" cy="39550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325C15-4820-4911-B66E-A5F917CFA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106" y="2125615"/>
            <a:ext cx="10855283" cy="3974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78B398-BA78-2AF4-C4BE-1AACA9BA1DBD}"/>
              </a:ext>
            </a:extLst>
          </p:cNvPr>
          <p:cNvSpPr>
            <a:spLocks/>
          </p:cNvSpPr>
          <p:nvPr/>
        </p:nvSpPr>
        <p:spPr>
          <a:xfrm>
            <a:off x="721013" y="2314544"/>
            <a:ext cx="3222386" cy="318114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566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5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and 6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violations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C98D10-CFF8-4B0D-059D-C402F377C4E2}"/>
              </a:ext>
            </a:extLst>
          </p:cNvPr>
          <p:cNvSpPr>
            <a:spLocks/>
          </p:cNvSpPr>
          <p:nvPr/>
        </p:nvSpPr>
        <p:spPr>
          <a:xfrm>
            <a:off x="1174002" y="3644426"/>
            <a:ext cx="9902969" cy="270621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marR="0" lvl="0" indent="-318897" algn="l" defTabSz="566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Confiscation, parent/guardian contacted, in person conference with parent/guardian and administration, SERIOUS referral, 1 day ISS</a:t>
            </a:r>
          </a:p>
          <a:p>
            <a:pPr marL="318897" marR="0" lvl="0" indent="-318897" algn="l" defTabSz="566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Same as 4, but 2 days ISS and campus probation 45 days.</a:t>
            </a:r>
          </a:p>
          <a:p>
            <a:pPr marL="318897" marR="0" lvl="0" indent="-318897" algn="l" defTabSz="566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Same as 4, but 3 days ISS, Campus Level Conference with recommendation for placement at Gateway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C6B578C-91B2-5FED-C8E1-5B9F3F70004B}"/>
              </a:ext>
            </a:extLst>
          </p:cNvPr>
          <p:cNvSpPr txBox="1">
            <a:spLocks/>
          </p:cNvSpPr>
          <p:nvPr/>
        </p:nvSpPr>
        <p:spPr>
          <a:xfrm>
            <a:off x="2637973" y="2690775"/>
            <a:ext cx="7579761" cy="822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66928" rtl="0" eaLnBrk="1" fontAlgn="auto" latinLnBrk="0" hangingPunct="1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Any unauthorized usage of cellphones will result in the following actions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 descr="A logo of a kangaroo&#10;&#10;Description automatically generated">
            <a:extLst>
              <a:ext uri="{FF2B5EF4-FFF2-40B4-BE49-F238E27FC236}">
                <a16:creationId xmlns:a16="http://schemas.microsoft.com/office/drawing/2014/main" id="{E437401F-F1B1-1B58-DA2C-B3327219B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735978"/>
            <a:ext cx="2058451" cy="18774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E4055C-503B-111F-5F05-40E79DE94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49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6"/>
    </mc:Choice>
    <mc:Fallback xmlns="">
      <p:transition spd="slow" advTm="3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2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BA34-2920-26F1-9A26-362F9EB0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>
                <a:solidFill>
                  <a:schemeClr val="bg1"/>
                </a:solidFill>
              </a:rPr>
              <a:t>A </a:t>
            </a:r>
            <a:r>
              <a:rPr lang="en-US" sz="6000" b="1" u="sng" dirty="0" err="1">
                <a:solidFill>
                  <a:schemeClr val="bg1"/>
                </a:solidFill>
              </a:rPr>
              <a:t>Yondr</a:t>
            </a:r>
            <a:r>
              <a:rPr lang="en-US" sz="6000" b="1" u="sng" dirty="0">
                <a:solidFill>
                  <a:schemeClr val="bg1"/>
                </a:solidFill>
              </a:rPr>
              <a:t> Pouch is like a textbook</a:t>
            </a:r>
          </a:p>
        </p:txBody>
      </p:sp>
      <p:pic>
        <p:nvPicPr>
          <p:cNvPr id="4" name="Picture 3" descr="A logo of a kangaroo&#10;&#10;Description automatically generated">
            <a:extLst>
              <a:ext uri="{FF2B5EF4-FFF2-40B4-BE49-F238E27FC236}">
                <a16:creationId xmlns:a16="http://schemas.microsoft.com/office/drawing/2014/main" id="{1FE55951-3061-A50C-F99B-FDDC82D38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578" y="4740165"/>
            <a:ext cx="2168256" cy="1978533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1CA1EAC-D379-0CA1-ED80-5A73CEF1E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Infractions also extend to: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Damaging the </a:t>
            </a:r>
            <a:r>
              <a:rPr lang="en-US" sz="3200" dirty="0" err="1">
                <a:solidFill>
                  <a:schemeClr val="bg1"/>
                </a:solidFill>
              </a:rPr>
              <a:t>Yondr</a:t>
            </a:r>
            <a:r>
              <a:rPr lang="en-US" sz="3200" dirty="0">
                <a:solidFill>
                  <a:schemeClr val="bg1"/>
                </a:solidFill>
              </a:rPr>
              <a:t> Pouch in any way, shape, or form.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Damage to the pouch to bypass the locking mechanism.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Persistent loss or forgetting to bring pouch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Damaging/stealing other’s pouch</a:t>
            </a:r>
          </a:p>
          <a:p>
            <a:r>
              <a:rPr lang="en-US" sz="3600" dirty="0">
                <a:solidFill>
                  <a:schemeClr val="bg1"/>
                </a:solidFill>
              </a:rPr>
              <a:t>If pouch is damaged or lost, student/parent/guardian will be responsible           for the full cost of the pouch.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08D80AA-64A5-64B4-A815-6B6E850F1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22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3"/>
    </mc:Choice>
    <mc:Fallback xmlns="">
      <p:transition spd="slow" advTm="5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9BA34-2920-26F1-9A26-362F9EB0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Keep it in the Pouch!</a:t>
            </a:r>
            <a:br>
              <a:rPr lang="en-US" sz="5000" dirty="0">
                <a:solidFill>
                  <a:schemeClr val="bg1"/>
                </a:solidFill>
              </a:rPr>
            </a:b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5000" dirty="0">
                <a:solidFill>
                  <a:schemeClr val="bg1"/>
                </a:solidFill>
              </a:rPr>
              <a:t>It is that simple!</a:t>
            </a:r>
          </a:p>
        </p:txBody>
      </p:sp>
      <p:pic>
        <p:nvPicPr>
          <p:cNvPr id="6" name="Content Placeholder 5" descr="A teddy bear holding a football uniform&#10;&#10;Description automatically generated">
            <a:extLst>
              <a:ext uri="{FF2B5EF4-FFF2-40B4-BE49-F238E27FC236}">
                <a16:creationId xmlns:a16="http://schemas.microsoft.com/office/drawing/2014/main" id="{FCED5909-6FA3-7703-54E2-452FA2BC6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alphaModFix/>
          </a:blip>
          <a:srcRect l="404"/>
          <a:stretch/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AFB5523-8D47-8D81-8F61-E3CEF855F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15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1"/>
    </mc:Choice>
    <mc:Fallback xmlns="">
      <p:transition spd="slow" advTm="2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kangaroo&#10;&#10;Description automatically generated">
            <a:extLst>
              <a:ext uri="{FF2B5EF4-FFF2-40B4-BE49-F238E27FC236}">
                <a16:creationId xmlns:a16="http://schemas.microsoft.com/office/drawing/2014/main" id="{1FE55951-3061-A50C-F99B-FDDC82D38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09" y="3923635"/>
            <a:ext cx="2440264" cy="2226740"/>
          </a:xfrm>
          <a:prstGeom prst="rect">
            <a:avLst/>
          </a:prstGeom>
        </p:spPr>
      </p:pic>
      <p:pic>
        <p:nvPicPr>
          <p:cNvPr id="6" name="Content Placeholder 5" descr="A white background with red and grey text&#10;&#10;Description automatically generated">
            <a:extLst>
              <a:ext uri="{FF2B5EF4-FFF2-40B4-BE49-F238E27FC236}">
                <a16:creationId xmlns:a16="http://schemas.microsoft.com/office/drawing/2014/main" id="{FEEA2721-7571-AB0C-F379-212F6AC2F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84" y="643466"/>
            <a:ext cx="7233414" cy="4897214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06831C2-BE48-5619-8C93-476DFB0DF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87554" t="-187554" r="-187554" b="-187554"/>
          <a:stretch>
            <a:fillRect/>
          </a:stretch>
        </p:blipFill>
        <p:spPr>
          <a:xfrm>
            <a:off x="8972914" y="3899032"/>
            <a:ext cx="2315501" cy="2315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24"/>
    </mc:Choice>
    <mc:Fallback xmlns="">
      <p:transition spd="slow" advTm="3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C6657-983C-8E44-969F-14EE93563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035" y="4079432"/>
            <a:ext cx="4049774" cy="2699849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91F52C-47D7-432A-87D0-D88597D0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571" y="698462"/>
            <a:ext cx="9622857" cy="129275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/>
              <a:t>Purpose of Power hour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17D772-EB16-4FBD-9504-365672A15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4571" y="1879692"/>
            <a:ext cx="8525994" cy="4153246"/>
          </a:xfrm>
        </p:spPr>
        <p:txBody>
          <a:bodyPr>
            <a:normAutofit/>
          </a:bodyPr>
          <a:lstStyle/>
          <a:p>
            <a:r>
              <a:rPr lang="en-US" sz="2800" dirty="0"/>
              <a:t>Provide students time and access to:</a:t>
            </a:r>
          </a:p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sz="2000" b="1" dirty="0"/>
              <a:t>Academics:</a:t>
            </a:r>
            <a:r>
              <a:rPr lang="en-US" sz="2000" dirty="0"/>
              <a:t> teacher tutoring, study groups, peer tutoring,            re-take exams, make-up assignments.  </a:t>
            </a:r>
          </a:p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sz="2000" b="1" dirty="0"/>
              <a:t>Social and Emotional Learning and Wellness:</a:t>
            </a:r>
            <a:r>
              <a:rPr lang="en-US" sz="2000" dirty="0"/>
              <a:t> Communities in School, quiet room, art open studio, advisory lessons.</a:t>
            </a:r>
          </a:p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sz="2000" b="1" dirty="0"/>
              <a:t>Enrichment Activities:</a:t>
            </a:r>
            <a:r>
              <a:rPr lang="en-US" sz="2000" dirty="0"/>
              <a:t> club meetings, student planned activities, guest speakers, activities/events, open court</a:t>
            </a:r>
          </a:p>
          <a:p>
            <a:r>
              <a:rPr lang="en-US" sz="2800" dirty="0"/>
              <a:t>All of this during the school day!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819705-6B11-24BE-EEFD-E2BD303B02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7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4"/>
    </mc:Choice>
    <mc:Fallback xmlns="">
      <p:transition spd="slow" advTm="1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9ED1B1-6FE0-FA43-95C4-366DBD1F1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16100"/>
            <a:ext cx="9912096" cy="4099029"/>
          </a:xfrm>
        </p:spPr>
        <p:txBody>
          <a:bodyPr>
            <a:norm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pc="200" dirty="0"/>
              <a:t>Power Hour begins immediately after the end of 4</a:t>
            </a:r>
            <a:r>
              <a:rPr lang="en-US" spc="200" baseline="30000" dirty="0"/>
              <a:t>th</a:t>
            </a:r>
            <a:r>
              <a:rPr lang="en-US" spc="200" dirty="0"/>
              <a:t> period.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pc="200" dirty="0"/>
              <a:t>The time is divided into two 34 minute blocks—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pc="200" dirty="0"/>
              <a:t>	Session A and Session B</a:t>
            </a:r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pc="200" dirty="0"/>
              <a:t> There are bells signaling for start and end times of each block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pc="200" dirty="0"/>
              <a:t>The Power Hour schedule is built based on what tutoring, clubs, organizations, and activities are offered. For example:</a:t>
            </a:r>
          </a:p>
          <a:p>
            <a:pPr lvl="1"/>
            <a:r>
              <a:rPr lang="en-US" spc="200" dirty="0"/>
              <a:t> </a:t>
            </a:r>
            <a:r>
              <a:rPr lang="en-US" dirty="0"/>
              <a:t>Tutoring available multiple times a week</a:t>
            </a:r>
          </a:p>
          <a:p>
            <a:pPr lvl="1"/>
            <a:r>
              <a:rPr lang="en-US" dirty="0"/>
              <a:t> One day a week is designated to have advisory, for us typically Monday</a:t>
            </a:r>
          </a:p>
          <a:p>
            <a:pPr lvl="1"/>
            <a:r>
              <a:rPr lang="en-US" dirty="0"/>
              <a:t> Certain days may be utilized for clubs/organizational meetings, specified interventions, or tutoring.</a:t>
            </a:r>
            <a:endParaRPr lang="en-US" spc="200" dirty="0"/>
          </a:p>
          <a:p>
            <a:pPr marL="0" indent="0">
              <a:buFont typeface="Calibri" panose="020F0502020204030204" pitchFamily="34" charset="0"/>
              <a:buNone/>
            </a:pPr>
            <a:endParaRPr lang="en-US" spc="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E51183-D0D9-A74B-94F0-9EC0104A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63471"/>
            <a:ext cx="10058400" cy="1289304"/>
          </a:xfrm>
        </p:spPr>
        <p:txBody>
          <a:bodyPr anchor="ctr">
            <a:normAutofit/>
          </a:bodyPr>
          <a:lstStyle/>
          <a:p>
            <a:pPr algn="ctr">
              <a:tabLst>
                <a:tab pos="3308350" algn="l"/>
              </a:tabLst>
            </a:pPr>
            <a:r>
              <a:rPr lang="en-US" sz="4800" b="1" dirty="0"/>
              <a:t>Structure of Power hour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01F90C6-60D2-69F1-6337-D2C16116E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19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60"/>
    </mc:Choice>
    <mc:Fallback xmlns="">
      <p:transition spd="slow" advTm="4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D0E9C5-9CAD-5B4C-B525-A461D2E2F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4550" y="1436984"/>
            <a:ext cx="5632450" cy="3984956"/>
          </a:xfrm>
          <a:prstGeom prst="rect">
            <a:avLst/>
          </a:prstGeo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0"/>
            <a:ext cx="4157296" cy="1292750"/>
          </a:xfrm>
        </p:spPr>
        <p:txBody>
          <a:bodyPr anchor="ctr">
            <a:normAutofit/>
          </a:bodyPr>
          <a:lstStyle/>
          <a:p>
            <a:r>
              <a:rPr lang="en-US" b="1" dirty="0"/>
              <a:t>What can students do during power hour?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2724" y="2235620"/>
            <a:ext cx="4157296" cy="3633471"/>
          </a:xfrm>
        </p:spPr>
        <p:txBody>
          <a:bodyPr>
            <a:normAutofit/>
          </a:bodyPr>
          <a:lstStyle/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dirty="0"/>
              <a:t>Eat lunch during either A-Session or     B-Session</a:t>
            </a:r>
          </a:p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dirty="0"/>
              <a:t>Attend tutoring with a teacher</a:t>
            </a:r>
          </a:p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dirty="0"/>
              <a:t>Make up missing assignments</a:t>
            </a:r>
          </a:p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dirty="0"/>
              <a:t>Hang out in a teacher’s room</a:t>
            </a:r>
          </a:p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dirty="0"/>
              <a:t>Participate in a club or an organization</a:t>
            </a:r>
          </a:p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dirty="0"/>
              <a:t>Meet with college/career/military reps</a:t>
            </a:r>
          </a:p>
          <a:p>
            <a:pPr marL="285750" indent="-285750">
              <a:buFont typeface="Arial Unicode MS" panose="020B0604020202020204" pitchFamily="34" charset="-128"/>
              <a:buChar char="⌚"/>
            </a:pPr>
            <a:r>
              <a:rPr lang="en-US" dirty="0"/>
              <a:t>Study in a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DC30A7D-F044-B65F-5630-E31C383F42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3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8"/>
    </mc:Choice>
    <mc:Fallback xmlns="">
      <p:transition spd="slow" advTm="2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14982"/>
            <a:ext cx="10820400" cy="1156435"/>
          </a:xfrm>
        </p:spPr>
        <p:txBody>
          <a:bodyPr anchor="ctr">
            <a:noAutofit/>
          </a:bodyPr>
          <a:lstStyle/>
          <a:p>
            <a:pPr algn="ctr"/>
            <a:r>
              <a:rPr lang="en-US" sz="4800" b="1" dirty="0"/>
              <a:t>STUDENT RESPONSIBILITIES DURING POWER HOUR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4679" y="2072155"/>
            <a:ext cx="10142483" cy="4166196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400" dirty="0"/>
              <a:t>During Power Hour, students would need to:  </a:t>
            </a:r>
            <a:endParaRPr lang="en-US" sz="2100" dirty="0"/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DO SOMETHING DAILY </a:t>
            </a:r>
            <a:r>
              <a:rPr lang="en-US" sz="2400" dirty="0"/>
              <a:t>  </a:t>
            </a:r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G</a:t>
            </a:r>
            <a:r>
              <a:rPr lang="en-US" sz="2400" dirty="0"/>
              <a:t>o to tutoring when you need help </a:t>
            </a:r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T</a:t>
            </a:r>
            <a:r>
              <a:rPr lang="en-US" sz="2400" dirty="0"/>
              <a:t>ake advantage of opportunities to get help with assignments </a:t>
            </a:r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F</a:t>
            </a:r>
            <a:r>
              <a:rPr lang="en-US" sz="2400" dirty="0"/>
              <a:t>ind a club or activity to participate in</a:t>
            </a:r>
            <a:endParaRPr lang="en-US" sz="3600" dirty="0"/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E</a:t>
            </a:r>
            <a:r>
              <a:rPr lang="en-US" sz="2400" dirty="0"/>
              <a:t>ARN HERO POINTS DAILY</a:t>
            </a:r>
          </a:p>
          <a:p>
            <a:pPr lvl="1">
              <a:buFont typeface="Arial Unicode MS" panose="020B0604020202020204" pitchFamily="34" charset="-128"/>
              <a:buChar char="⌚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D078C-3B2B-8245-BD6F-2DD4118E63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201"/>
          <a:stretch/>
        </p:blipFill>
        <p:spPr>
          <a:xfrm>
            <a:off x="8177047" y="5333565"/>
            <a:ext cx="3212187" cy="809453"/>
          </a:xfrm>
          <a:prstGeom prst="rect">
            <a:avLst/>
          </a:prstGeom>
          <a:noFill/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FD9E2E1-FA4A-8BB7-0C17-6785BD3EB5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6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3"/>
    </mc:Choice>
    <mc:Fallback xmlns="">
      <p:transition spd="slow" advTm="19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14982"/>
            <a:ext cx="10820400" cy="1156435"/>
          </a:xfrm>
        </p:spPr>
        <p:txBody>
          <a:bodyPr anchor="ctr">
            <a:noAutofit/>
          </a:bodyPr>
          <a:lstStyle/>
          <a:p>
            <a:pPr algn="ctr"/>
            <a:r>
              <a:rPr lang="en-US" sz="4800" b="1" dirty="0"/>
              <a:t>STUDENT RESPONSIBILITIES DURING POWER HOUR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4679" y="2072155"/>
            <a:ext cx="10142483" cy="4166196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400" dirty="0"/>
              <a:t>During Power Hour, students would need to:  </a:t>
            </a:r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Eat Lunch </a:t>
            </a:r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Clean up after themselves</a:t>
            </a:r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Throw away trash and clean tables</a:t>
            </a:r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Don’t Roam Halls</a:t>
            </a:r>
          </a:p>
          <a:p>
            <a:pPr lvl="1">
              <a:buFont typeface="Arial Unicode MS" panose="020B0604020202020204" pitchFamily="34" charset="-128"/>
              <a:buChar char="⌚"/>
            </a:pPr>
            <a:r>
              <a:rPr lang="en-US" sz="3600" dirty="0"/>
              <a:t> Stay in one spot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D078C-3B2B-8245-BD6F-2DD4118E63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201"/>
          <a:stretch/>
        </p:blipFill>
        <p:spPr>
          <a:xfrm>
            <a:off x="6003509" y="4785845"/>
            <a:ext cx="5385726" cy="1357173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97DBFA-7688-BE69-1A53-886FA6098A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0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6"/>
    </mc:Choice>
    <mc:Fallback xmlns="">
      <p:transition spd="slow" advTm="2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8|4.2|4.3|4.5|3.4|3.8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9|3.5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8|2.5|2.1|2.2|2.5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5|2.1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4|1.4|3.2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7.9|1.9|1.1|0.9|0.7"/>
</p:tagLst>
</file>

<file path=ppt/theme/theme1.xml><?xml version="1.0" encoding="utf-8"?>
<a:theme xmlns:a="http://schemas.openxmlformats.org/drawingml/2006/main" name="RetrospectVTI">
  <a:themeElements>
    <a:clrScheme name="MONO">
      <a:dk1>
        <a:srgbClr val="000000"/>
      </a:dk1>
      <a:lt1>
        <a:srgbClr val="ECEEF7"/>
      </a:lt1>
      <a:dk2>
        <a:srgbClr val="000000"/>
      </a:dk2>
      <a:lt2>
        <a:srgbClr val="F5F8FF"/>
      </a:lt2>
      <a:accent1>
        <a:srgbClr val="ECEEF7"/>
      </a:accent1>
      <a:accent2>
        <a:srgbClr val="F5F8FF"/>
      </a:accent2>
      <a:accent3>
        <a:srgbClr val="A1A2A9"/>
      </a:accent3>
      <a:accent4>
        <a:srgbClr val="141514"/>
      </a:accent4>
      <a:accent5>
        <a:srgbClr val="000000"/>
      </a:accent5>
      <a:accent6>
        <a:srgbClr val="96969C"/>
      </a:accent6>
      <a:hlink>
        <a:srgbClr val="5F6063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arty_Win32_JB_v2" id="{38882D8F-135B-4B53-8430-4B694BF79376}" vid="{B574F3CD-D47E-461D-A68F-3273AD4105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6C458A-6CC1-4FEE-AC7F-D0ABFD0DD393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47902AF-9AD5-48A3-AD68-95C39B09F3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74EDC3-6C87-4699-93BC-02BA54C8E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000AB2-1957-427C-B872-176ABC83E7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RetrospectVTI</Template>
  <TotalTime>2010</TotalTime>
  <Words>1505</Words>
  <Application>Microsoft Office PowerPoint</Application>
  <PresentationFormat>Widescreen</PresentationFormat>
  <Paragraphs>176</Paragraphs>
  <Slides>47</Slides>
  <Notes>13</Notes>
  <HiddenSlides>0</HiddenSlides>
  <MMClips>47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RetrospectVTI</vt:lpstr>
      <vt:lpstr>Office Theme</vt:lpstr>
      <vt:lpstr>1_Office Theme</vt:lpstr>
      <vt:lpstr>2_Office Theme</vt:lpstr>
      <vt:lpstr>PowerPoint Presentation</vt:lpstr>
      <vt:lpstr>PowerPoint Presentation</vt:lpstr>
      <vt:lpstr>TIME to AGREE or DISAGREE</vt:lpstr>
      <vt:lpstr>Agree or Disagree?</vt:lpstr>
      <vt:lpstr>Purpose of Power hour</vt:lpstr>
      <vt:lpstr>Structure of Power hour</vt:lpstr>
      <vt:lpstr>What can students do during power hour? </vt:lpstr>
      <vt:lpstr>STUDENT RESPONSIBILITIES DURING POWER HOUR</vt:lpstr>
      <vt:lpstr>STUDENT RESPONSIBILITIES DURING POWER HOUR</vt:lpstr>
      <vt:lpstr>Make your plan  for success</vt:lpstr>
      <vt:lpstr>Expectation During Power Hour</vt:lpstr>
      <vt:lpstr>What Happens if…</vt:lpstr>
      <vt:lpstr>PowerPoint Presentation</vt:lpstr>
      <vt:lpstr>PowerPoint Presentation</vt:lpstr>
      <vt:lpstr>Advisory Teachers can show you points in hero  Any teacher can show you your Account points  Any Administrator can too    More info about accessing your account in coming weeks </vt:lpstr>
      <vt:lpstr>KHS SWAG STORE re-OPENS SOON!! </vt:lpstr>
      <vt:lpstr>HERO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Planning today!</vt:lpstr>
      <vt:lpstr>PowerPoint Presentation</vt:lpstr>
      <vt:lpstr>PowerPoint Presentation</vt:lpstr>
      <vt:lpstr>How will you utilize  Power Hour?</vt:lpstr>
      <vt:lpstr>PowerPoint Presentation</vt:lpstr>
      <vt:lpstr>PowerPoint Presentation</vt:lpstr>
      <vt:lpstr>Yondr Pouches</vt:lpstr>
      <vt:lpstr>Pouches will be issued  WEDNESDAY      in English Classes</vt:lpstr>
      <vt:lpstr>Expectations </vt:lpstr>
      <vt:lpstr>PowerPoint Presentation</vt:lpstr>
      <vt:lpstr>PowerPoint Presentation</vt:lpstr>
      <vt:lpstr>Turn devices off</vt:lpstr>
      <vt:lpstr>Put in Pouch</vt:lpstr>
      <vt:lpstr>Green Button </vt:lpstr>
      <vt:lpstr>Secure your device</vt:lpstr>
      <vt:lpstr>KEEP THE POUCH</vt:lpstr>
      <vt:lpstr>Unlocking at Dismissal</vt:lpstr>
      <vt:lpstr>Place Pouch on Circle  Press the button to UNLOCK  Exit the building</vt:lpstr>
      <vt:lpstr>Unlocking  is Quick  and Easy</vt:lpstr>
      <vt:lpstr>Other Situations</vt:lpstr>
      <vt:lpstr>Disciplinary Actions  1st – 3rd Violations</vt:lpstr>
      <vt:lpstr>Disciplinary Actions  4th-6th Violations</vt:lpstr>
      <vt:lpstr>A Yondr Pouch is like a textbook</vt:lpstr>
      <vt:lpstr>Keep it in the Pouch!  It is that simple!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KISD</dc:title>
  <dc:creator>Harris, Christina L</dc:creator>
  <cp:lastModifiedBy>Widacki, Matthew R</cp:lastModifiedBy>
  <cp:revision>41</cp:revision>
  <cp:lastPrinted>2021-04-08T16:37:49Z</cp:lastPrinted>
  <dcterms:created xsi:type="dcterms:W3CDTF">2021-04-08T15:29:49Z</dcterms:created>
  <dcterms:modified xsi:type="dcterms:W3CDTF">2024-08-20T12:27:38Z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